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1.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 id="2147483687" r:id="rId3"/>
    <p:sldMasterId id="2147483702" r:id="rId4"/>
  </p:sldMasterIdLst>
  <p:notesMasterIdLst>
    <p:notesMasterId r:id="rId134"/>
  </p:notesMasterIdLst>
  <p:sldIdLst>
    <p:sldId id="294" r:id="rId5"/>
    <p:sldId id="322" r:id="rId6"/>
    <p:sldId id="338" r:id="rId7"/>
    <p:sldId id="340" r:id="rId8"/>
    <p:sldId id="354" r:id="rId9"/>
    <p:sldId id="384" r:id="rId10"/>
    <p:sldId id="355" r:id="rId11"/>
    <p:sldId id="379" r:id="rId12"/>
    <p:sldId id="415" r:id="rId13"/>
    <p:sldId id="356" r:id="rId14"/>
    <p:sldId id="380" r:id="rId15"/>
    <p:sldId id="357" r:id="rId16"/>
    <p:sldId id="412" r:id="rId17"/>
    <p:sldId id="411" r:id="rId18"/>
    <p:sldId id="358" r:id="rId19"/>
    <p:sldId id="360" r:id="rId20"/>
    <p:sldId id="413" r:id="rId21"/>
    <p:sldId id="414" r:id="rId22"/>
    <p:sldId id="361" r:id="rId23"/>
    <p:sldId id="362" r:id="rId24"/>
    <p:sldId id="363" r:id="rId25"/>
    <p:sldId id="364" r:id="rId26"/>
    <p:sldId id="416" r:id="rId27"/>
    <p:sldId id="417" r:id="rId28"/>
    <p:sldId id="418" r:id="rId29"/>
    <p:sldId id="365" r:id="rId30"/>
    <p:sldId id="366" r:id="rId31"/>
    <p:sldId id="367" r:id="rId32"/>
    <p:sldId id="368" r:id="rId33"/>
    <p:sldId id="370" r:id="rId34"/>
    <p:sldId id="372" r:id="rId35"/>
    <p:sldId id="373" r:id="rId36"/>
    <p:sldId id="375" r:id="rId37"/>
    <p:sldId id="374" r:id="rId38"/>
    <p:sldId id="376" r:id="rId39"/>
    <p:sldId id="377" r:id="rId40"/>
    <p:sldId id="378" r:id="rId41"/>
    <p:sldId id="381" r:id="rId42"/>
    <p:sldId id="382" r:id="rId43"/>
    <p:sldId id="383" r:id="rId44"/>
    <p:sldId id="398" r:id="rId45"/>
    <p:sldId id="387" r:id="rId46"/>
    <p:sldId id="388" r:id="rId47"/>
    <p:sldId id="389" r:id="rId48"/>
    <p:sldId id="285" r:id="rId49"/>
    <p:sldId id="339" r:id="rId50"/>
    <p:sldId id="348" r:id="rId51"/>
    <p:sldId id="349" r:id="rId52"/>
    <p:sldId id="399" r:id="rId53"/>
    <p:sldId id="400" r:id="rId54"/>
    <p:sldId id="342" r:id="rId55"/>
    <p:sldId id="351" r:id="rId56"/>
    <p:sldId id="321" r:id="rId57"/>
    <p:sldId id="270" r:id="rId58"/>
    <p:sldId id="318" r:id="rId59"/>
    <p:sldId id="293" r:id="rId60"/>
    <p:sldId id="266" r:id="rId61"/>
    <p:sldId id="265" r:id="rId62"/>
    <p:sldId id="274" r:id="rId63"/>
    <p:sldId id="275" r:id="rId64"/>
    <p:sldId id="296" r:id="rId65"/>
    <p:sldId id="297" r:id="rId66"/>
    <p:sldId id="299" r:id="rId67"/>
    <p:sldId id="300" r:id="rId68"/>
    <p:sldId id="301" r:id="rId69"/>
    <p:sldId id="271" r:id="rId70"/>
    <p:sldId id="278" r:id="rId71"/>
    <p:sldId id="407" r:id="rId72"/>
    <p:sldId id="286" r:id="rId73"/>
    <p:sldId id="336" r:id="rId74"/>
    <p:sldId id="410" r:id="rId75"/>
    <p:sldId id="287" r:id="rId76"/>
    <p:sldId id="310" r:id="rId77"/>
    <p:sldId id="311" r:id="rId78"/>
    <p:sldId id="309" r:id="rId79"/>
    <p:sldId id="302" r:id="rId80"/>
    <p:sldId id="313" r:id="rId81"/>
    <p:sldId id="304" r:id="rId82"/>
    <p:sldId id="305" r:id="rId83"/>
    <p:sldId id="307" r:id="rId84"/>
    <p:sldId id="306" r:id="rId85"/>
    <p:sldId id="333" r:id="rId86"/>
    <p:sldId id="408" r:id="rId87"/>
    <p:sldId id="288" r:id="rId88"/>
    <p:sldId id="303" r:id="rId89"/>
    <p:sldId id="320" r:id="rId90"/>
    <p:sldId id="317" r:id="rId91"/>
    <p:sldId id="308" r:id="rId92"/>
    <p:sldId id="319" r:id="rId93"/>
    <p:sldId id="334" r:id="rId94"/>
    <p:sldId id="280" r:id="rId95"/>
    <p:sldId id="314" r:id="rId96"/>
    <p:sldId id="315" r:id="rId97"/>
    <p:sldId id="316" r:id="rId98"/>
    <p:sldId id="284" r:id="rId99"/>
    <p:sldId id="409" r:id="rId100"/>
    <p:sldId id="291" r:id="rId101"/>
    <p:sldId id="424" r:id="rId102"/>
    <p:sldId id="337" r:id="rId103"/>
    <p:sldId id="346" r:id="rId104"/>
    <p:sldId id="406" r:id="rId105"/>
    <p:sldId id="420" r:id="rId106"/>
    <p:sldId id="421" r:id="rId107"/>
    <p:sldId id="423" r:id="rId108"/>
    <p:sldId id="359" r:id="rId109"/>
    <p:sldId id="385" r:id="rId110"/>
    <p:sldId id="386" r:id="rId111"/>
    <p:sldId id="343" r:id="rId112"/>
    <p:sldId id="404" r:id="rId113"/>
    <p:sldId id="401" r:id="rId114"/>
    <p:sldId id="402" r:id="rId115"/>
    <p:sldId id="403" r:id="rId116"/>
    <p:sldId id="405" r:id="rId117"/>
    <p:sldId id="345" r:id="rId118"/>
    <p:sldId id="391" r:id="rId119"/>
    <p:sldId id="392" r:id="rId120"/>
    <p:sldId id="347" r:id="rId121"/>
    <p:sldId id="393" r:id="rId122"/>
    <p:sldId id="395" r:id="rId123"/>
    <p:sldId id="394" r:id="rId124"/>
    <p:sldId id="419" r:id="rId125"/>
    <p:sldId id="425" r:id="rId126"/>
    <p:sldId id="426" r:id="rId127"/>
    <p:sldId id="344" r:id="rId128"/>
    <p:sldId id="422" r:id="rId129"/>
    <p:sldId id="295" r:id="rId130"/>
    <p:sldId id="323" r:id="rId131"/>
    <p:sldId id="330" r:id="rId132"/>
    <p:sldId id="331"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8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10"/>
    <p:restoredTop sz="74877"/>
  </p:normalViewPr>
  <p:slideViewPr>
    <p:cSldViewPr snapToGrid="0">
      <p:cViewPr varScale="1">
        <p:scale>
          <a:sx n="105" d="100"/>
          <a:sy n="105" d="100"/>
        </p:scale>
        <p:origin x="1696" y="184"/>
      </p:cViewPr>
      <p:guideLst/>
    </p:cSldViewPr>
  </p:slideViewPr>
  <p:outlineViewPr>
    <p:cViewPr>
      <p:scale>
        <a:sx n="33" d="100"/>
        <a:sy n="33" d="100"/>
      </p:scale>
      <p:origin x="0" y="-901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3D031-100D-8F4C-B3D6-5B9006EC6999}" type="datetimeFigureOut">
              <a:rPr lang="en-US" smtClean="0"/>
              <a:t>4/12/21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150F6-81C9-F14C-87A9-BD73689002E6}" type="slidenum">
              <a:rPr lang="en-US" smtClean="0"/>
              <a:t>‹#›</a:t>
            </a:fld>
            <a:endParaRPr lang="en-US"/>
          </a:p>
        </p:txBody>
      </p:sp>
    </p:spTree>
    <p:extLst>
      <p:ext uri="{BB962C8B-B14F-4D97-AF65-F5344CB8AC3E}">
        <p14:creationId xmlns:p14="http://schemas.microsoft.com/office/powerpoint/2010/main" val="954718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a:t>
            </a:fld>
            <a:endParaRPr lang="en-US"/>
          </a:p>
        </p:txBody>
      </p:sp>
    </p:spTree>
    <p:extLst>
      <p:ext uri="{BB962C8B-B14F-4D97-AF65-F5344CB8AC3E}">
        <p14:creationId xmlns:p14="http://schemas.microsoft.com/office/powerpoint/2010/main" val="2933556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13</a:t>
            </a:fld>
            <a:endParaRPr lang="en-US"/>
          </a:p>
        </p:txBody>
      </p:sp>
    </p:spTree>
    <p:extLst>
      <p:ext uri="{BB962C8B-B14F-4D97-AF65-F5344CB8AC3E}">
        <p14:creationId xmlns:p14="http://schemas.microsoft.com/office/powerpoint/2010/main" val="849202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14</a:t>
            </a:fld>
            <a:endParaRPr lang="en-US"/>
          </a:p>
        </p:txBody>
      </p:sp>
    </p:spTree>
    <p:extLst>
      <p:ext uri="{BB962C8B-B14F-4D97-AF65-F5344CB8AC3E}">
        <p14:creationId xmlns:p14="http://schemas.microsoft.com/office/powerpoint/2010/main" val="137295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15</a:t>
            </a:fld>
            <a:endParaRPr lang="en-US"/>
          </a:p>
        </p:txBody>
      </p:sp>
    </p:spTree>
    <p:extLst>
      <p:ext uri="{BB962C8B-B14F-4D97-AF65-F5344CB8AC3E}">
        <p14:creationId xmlns:p14="http://schemas.microsoft.com/office/powerpoint/2010/main" val="3682670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16</a:t>
            </a:fld>
            <a:endParaRPr lang="en-US"/>
          </a:p>
        </p:txBody>
      </p:sp>
    </p:spTree>
    <p:extLst>
      <p:ext uri="{BB962C8B-B14F-4D97-AF65-F5344CB8AC3E}">
        <p14:creationId xmlns:p14="http://schemas.microsoft.com/office/powerpoint/2010/main" val="29004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17</a:t>
            </a:fld>
            <a:endParaRPr lang="en-US"/>
          </a:p>
        </p:txBody>
      </p:sp>
    </p:spTree>
    <p:extLst>
      <p:ext uri="{BB962C8B-B14F-4D97-AF65-F5344CB8AC3E}">
        <p14:creationId xmlns:p14="http://schemas.microsoft.com/office/powerpoint/2010/main" val="264040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above section also refers to a concept, HW. HW commonly known as high water level, take a partition corresponding to the smallest of the ISR LEO(Log End Offset) as HW, consumer can only consume the HW where the location. In addition, each replica has HW, leader and follower are responsible for updating their HW status. For the newly written message of the leader, the consumer cannot consume it immediately. The leader will wait for the message to be updated after all the replicas in the ISR have been synchronized.</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18</a:t>
            </a:fld>
            <a:endParaRPr lang="en-US"/>
          </a:p>
        </p:txBody>
      </p:sp>
    </p:spTree>
    <p:extLst>
      <p:ext uri="{BB962C8B-B14F-4D97-AF65-F5344CB8AC3E}">
        <p14:creationId xmlns:p14="http://schemas.microsoft.com/office/powerpoint/2010/main" val="3157671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19</a:t>
            </a:fld>
            <a:endParaRPr lang="en-US"/>
          </a:p>
        </p:txBody>
      </p:sp>
    </p:spTree>
    <p:extLst>
      <p:ext uri="{BB962C8B-B14F-4D97-AF65-F5344CB8AC3E}">
        <p14:creationId xmlns:p14="http://schemas.microsoft.com/office/powerpoint/2010/main" val="3952698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20</a:t>
            </a:fld>
            <a:endParaRPr lang="en-US"/>
          </a:p>
        </p:txBody>
      </p:sp>
    </p:spTree>
    <p:extLst>
      <p:ext uri="{BB962C8B-B14F-4D97-AF65-F5344CB8AC3E}">
        <p14:creationId xmlns:p14="http://schemas.microsoft.com/office/powerpoint/2010/main" val="171700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21</a:t>
            </a:fld>
            <a:endParaRPr lang="en-US"/>
          </a:p>
        </p:txBody>
      </p:sp>
    </p:spTree>
    <p:extLst>
      <p:ext uri="{BB962C8B-B14F-4D97-AF65-F5344CB8AC3E}">
        <p14:creationId xmlns:p14="http://schemas.microsoft.com/office/powerpoint/2010/main" val="4016145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22</a:t>
            </a:fld>
            <a:endParaRPr lang="en-US"/>
          </a:p>
        </p:txBody>
      </p:sp>
    </p:spTree>
    <p:extLst>
      <p:ext uri="{BB962C8B-B14F-4D97-AF65-F5344CB8AC3E}">
        <p14:creationId xmlns:p14="http://schemas.microsoft.com/office/powerpoint/2010/main" val="19618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5</a:t>
            </a:fld>
            <a:endParaRPr lang="en-US"/>
          </a:p>
        </p:txBody>
      </p:sp>
    </p:spTree>
    <p:extLst>
      <p:ext uri="{BB962C8B-B14F-4D97-AF65-F5344CB8AC3E}">
        <p14:creationId xmlns:p14="http://schemas.microsoft.com/office/powerpoint/2010/main" val="2357423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23</a:t>
            </a:fld>
            <a:endParaRPr lang="en-US"/>
          </a:p>
        </p:txBody>
      </p:sp>
    </p:spTree>
    <p:extLst>
      <p:ext uri="{BB962C8B-B14F-4D97-AF65-F5344CB8AC3E}">
        <p14:creationId xmlns:p14="http://schemas.microsoft.com/office/powerpoint/2010/main" val="1552813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24</a:t>
            </a:fld>
            <a:endParaRPr lang="en-US"/>
          </a:p>
        </p:txBody>
      </p:sp>
    </p:spTree>
    <p:extLst>
      <p:ext uri="{BB962C8B-B14F-4D97-AF65-F5344CB8AC3E}">
        <p14:creationId xmlns:p14="http://schemas.microsoft.com/office/powerpoint/2010/main" val="1364157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encrypt GDPR data (and throw away the key of the person when that person wants to be forgotten)</a:t>
            </a:r>
          </a:p>
          <a:p>
            <a:endParaRPr lang="en-US" dirty="0"/>
          </a:p>
          <a:p>
            <a:r>
              <a:rPr lang="en-US" dirty="0"/>
              <a:t>Also make sure that you compact it and throw that data out – it is pretty stupid to keep it alive in your topics</a:t>
            </a:r>
          </a:p>
        </p:txBody>
      </p:sp>
      <p:sp>
        <p:nvSpPr>
          <p:cNvPr id="4" name="Slide Number Placeholder 3"/>
          <p:cNvSpPr>
            <a:spLocks noGrp="1"/>
          </p:cNvSpPr>
          <p:nvPr>
            <p:ph type="sldNum" sz="quarter" idx="5"/>
          </p:nvPr>
        </p:nvSpPr>
        <p:spPr/>
        <p:txBody>
          <a:bodyPr/>
          <a:lstStyle/>
          <a:p>
            <a:fld id="{D67150F6-81C9-F14C-87A9-BD73689002E6}" type="slidenum">
              <a:rPr lang="en-US" smtClean="0"/>
              <a:t>25</a:t>
            </a:fld>
            <a:endParaRPr lang="en-US"/>
          </a:p>
        </p:txBody>
      </p:sp>
    </p:spTree>
    <p:extLst>
      <p:ext uri="{BB962C8B-B14F-4D97-AF65-F5344CB8AC3E}">
        <p14:creationId xmlns:p14="http://schemas.microsoft.com/office/powerpoint/2010/main" val="723203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26</a:t>
            </a:fld>
            <a:endParaRPr lang="en-US"/>
          </a:p>
        </p:txBody>
      </p:sp>
    </p:spTree>
    <p:extLst>
      <p:ext uri="{BB962C8B-B14F-4D97-AF65-F5344CB8AC3E}">
        <p14:creationId xmlns:p14="http://schemas.microsoft.com/office/powerpoint/2010/main" val="3449320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Stored in a specific </a:t>
            </a:r>
            <a:r>
              <a:rPr lang="en-US" dirty="0" err="1"/>
              <a:t>kafka</a:t>
            </a:r>
            <a:r>
              <a:rPr lang="en-US" dirty="0"/>
              <a:t> topic: _</a:t>
            </a:r>
            <a:r>
              <a:rPr lang="en-US" dirty="0" err="1"/>
              <a:t>consumer_offsets</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27</a:t>
            </a:fld>
            <a:endParaRPr lang="en-US"/>
          </a:p>
        </p:txBody>
      </p:sp>
    </p:spTree>
    <p:extLst>
      <p:ext uri="{BB962C8B-B14F-4D97-AF65-F5344CB8AC3E}">
        <p14:creationId xmlns:p14="http://schemas.microsoft.com/office/powerpoint/2010/main" val="2399565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spring.io</a:t>
            </a:r>
            <a:r>
              <a:rPr lang="en-US" dirty="0"/>
              <a:t>/blog/2021/02/03/demystifying-spring-cloud-stream-producers-with-apache-kafka-partitions</a:t>
            </a:r>
          </a:p>
        </p:txBody>
      </p:sp>
      <p:sp>
        <p:nvSpPr>
          <p:cNvPr id="4" name="Slide Number Placeholder 3"/>
          <p:cNvSpPr>
            <a:spLocks noGrp="1"/>
          </p:cNvSpPr>
          <p:nvPr>
            <p:ph type="sldNum" sz="quarter" idx="5"/>
          </p:nvPr>
        </p:nvSpPr>
        <p:spPr/>
        <p:txBody>
          <a:bodyPr/>
          <a:lstStyle/>
          <a:p>
            <a:fld id="{D67150F6-81C9-F14C-87A9-BD73689002E6}" type="slidenum">
              <a:rPr lang="en-US" smtClean="0"/>
              <a:t>28</a:t>
            </a:fld>
            <a:endParaRPr lang="en-US"/>
          </a:p>
        </p:txBody>
      </p:sp>
    </p:spTree>
    <p:extLst>
      <p:ext uri="{BB962C8B-B14F-4D97-AF65-F5344CB8AC3E}">
        <p14:creationId xmlns:p14="http://schemas.microsoft.com/office/powerpoint/2010/main" val="2565528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spring.io</a:t>
            </a:r>
            <a:r>
              <a:rPr lang="en-US" dirty="0"/>
              <a:t>/blog/2021/02/03/demystifying-spring-cloud-stream-producers-with-apache-kafka-partitions</a:t>
            </a:r>
          </a:p>
        </p:txBody>
      </p:sp>
      <p:sp>
        <p:nvSpPr>
          <p:cNvPr id="4" name="Slide Number Placeholder 3"/>
          <p:cNvSpPr>
            <a:spLocks noGrp="1"/>
          </p:cNvSpPr>
          <p:nvPr>
            <p:ph type="sldNum" sz="quarter" idx="5"/>
          </p:nvPr>
        </p:nvSpPr>
        <p:spPr/>
        <p:txBody>
          <a:bodyPr/>
          <a:lstStyle/>
          <a:p>
            <a:fld id="{D67150F6-81C9-F14C-87A9-BD73689002E6}" type="slidenum">
              <a:rPr lang="en-US" smtClean="0"/>
              <a:t>29</a:t>
            </a:fld>
            <a:endParaRPr lang="en-US"/>
          </a:p>
        </p:txBody>
      </p:sp>
    </p:spTree>
    <p:extLst>
      <p:ext uri="{BB962C8B-B14F-4D97-AF65-F5344CB8AC3E}">
        <p14:creationId xmlns:p14="http://schemas.microsoft.com/office/powerpoint/2010/main" val="1356275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spring.io</a:t>
            </a:r>
            <a:r>
              <a:rPr lang="en-US" dirty="0"/>
              <a:t>/blog/2021/02/03/demystifying-spring-cloud-stream-producers-with-apache-kafka-partitions</a:t>
            </a:r>
          </a:p>
        </p:txBody>
      </p:sp>
      <p:sp>
        <p:nvSpPr>
          <p:cNvPr id="4" name="Slide Number Placeholder 3"/>
          <p:cNvSpPr>
            <a:spLocks noGrp="1"/>
          </p:cNvSpPr>
          <p:nvPr>
            <p:ph type="sldNum" sz="quarter" idx="5"/>
          </p:nvPr>
        </p:nvSpPr>
        <p:spPr/>
        <p:txBody>
          <a:bodyPr/>
          <a:lstStyle/>
          <a:p>
            <a:fld id="{D67150F6-81C9-F14C-87A9-BD73689002E6}" type="slidenum">
              <a:rPr lang="en-US" smtClean="0"/>
              <a:t>30</a:t>
            </a:fld>
            <a:endParaRPr lang="en-US"/>
          </a:p>
        </p:txBody>
      </p:sp>
    </p:spTree>
    <p:extLst>
      <p:ext uri="{BB962C8B-B14F-4D97-AF65-F5344CB8AC3E}">
        <p14:creationId xmlns:p14="http://schemas.microsoft.com/office/powerpoint/2010/main" val="3457618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31</a:t>
            </a:fld>
            <a:endParaRPr lang="en-US"/>
          </a:p>
        </p:txBody>
      </p:sp>
    </p:spTree>
    <p:extLst>
      <p:ext uri="{BB962C8B-B14F-4D97-AF65-F5344CB8AC3E}">
        <p14:creationId xmlns:p14="http://schemas.microsoft.com/office/powerpoint/2010/main" val="105474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with MQ you have: </a:t>
            </a:r>
            <a:br>
              <a:rPr lang="en-US" dirty="0"/>
            </a:br>
            <a:br>
              <a:rPr lang="en-US" dirty="0"/>
            </a:br>
            <a:r>
              <a:rPr lang="en-GB" sz="1200" b="0" i="0" kern="1200" dirty="0">
                <a:solidFill>
                  <a:schemeClr val="tx1"/>
                </a:solidFill>
                <a:effectLst/>
                <a:latin typeface="+mn-lt"/>
                <a:ea typeface="+mn-ea"/>
                <a:cs typeface="+mn-cs"/>
              </a:rPr>
              <a:t>More control/guarantees per-message.</a:t>
            </a:r>
            <a:br>
              <a:rPr lang="en-GB" dirty="0"/>
            </a:br>
            <a:r>
              <a:rPr lang="en-GB" sz="1200" b="0" i="0" kern="1200" dirty="0">
                <a:solidFill>
                  <a:schemeClr val="tx1"/>
                </a:solidFill>
                <a:effectLst/>
                <a:latin typeface="+mn-lt"/>
                <a:ea typeface="+mn-ea"/>
                <a:cs typeface="+mn-cs"/>
              </a:rPr>
              <a:t>Complex routing to consumers.</a:t>
            </a:r>
            <a:br>
              <a:rPr lang="en-GB" dirty="0"/>
            </a:br>
            <a:r>
              <a:rPr lang="en-GB" sz="1200" b="0" i="0" kern="1200" dirty="0">
                <a:solidFill>
                  <a:schemeClr val="tx1"/>
                </a:solidFill>
                <a:effectLst/>
                <a:latin typeface="+mn-lt"/>
                <a:ea typeface="+mn-ea"/>
                <a:cs typeface="+mn-cs"/>
              </a:rPr>
              <a:t>More variety in: point to point, request/reply and publish/subscribe messaging</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32</a:t>
            </a:fld>
            <a:endParaRPr lang="en-US"/>
          </a:p>
        </p:txBody>
      </p:sp>
    </p:spTree>
    <p:extLst>
      <p:ext uri="{BB962C8B-B14F-4D97-AF65-F5344CB8AC3E}">
        <p14:creationId xmlns:p14="http://schemas.microsoft.com/office/powerpoint/2010/main" val="3563014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Handles trillions of messages a day at LinkedIn</a:t>
            </a:r>
          </a:p>
        </p:txBody>
      </p:sp>
      <p:sp>
        <p:nvSpPr>
          <p:cNvPr id="4" name="Slide Number Placeholder 3"/>
          <p:cNvSpPr>
            <a:spLocks noGrp="1"/>
          </p:cNvSpPr>
          <p:nvPr>
            <p:ph type="sldNum" sz="quarter" idx="5"/>
          </p:nvPr>
        </p:nvSpPr>
        <p:spPr/>
        <p:txBody>
          <a:bodyPr/>
          <a:lstStyle/>
          <a:p>
            <a:fld id="{D67150F6-81C9-F14C-87A9-BD73689002E6}" type="slidenum">
              <a:rPr lang="en-US" smtClean="0"/>
              <a:t>6</a:t>
            </a:fld>
            <a:endParaRPr lang="en-US"/>
          </a:p>
        </p:txBody>
      </p:sp>
    </p:spTree>
    <p:extLst>
      <p:ext uri="{BB962C8B-B14F-4D97-AF65-F5344CB8AC3E}">
        <p14:creationId xmlns:p14="http://schemas.microsoft.com/office/powerpoint/2010/main" val="975879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with MQ you have: </a:t>
            </a:r>
            <a:br>
              <a:rPr lang="en-US" dirty="0"/>
            </a:br>
            <a:br>
              <a:rPr lang="en-US" dirty="0"/>
            </a:br>
            <a:r>
              <a:rPr lang="en-GB" sz="1200" b="0" i="0" kern="1200" dirty="0">
                <a:solidFill>
                  <a:schemeClr val="tx1"/>
                </a:solidFill>
                <a:effectLst/>
                <a:latin typeface="+mn-lt"/>
                <a:ea typeface="+mn-ea"/>
                <a:cs typeface="+mn-cs"/>
              </a:rPr>
              <a:t>More control/guarantees per-message.</a:t>
            </a:r>
            <a:br>
              <a:rPr lang="en-GB" dirty="0"/>
            </a:br>
            <a:r>
              <a:rPr lang="en-GB" sz="1200" b="0" i="0" kern="1200" dirty="0">
                <a:solidFill>
                  <a:schemeClr val="tx1"/>
                </a:solidFill>
                <a:effectLst/>
                <a:latin typeface="+mn-lt"/>
                <a:ea typeface="+mn-ea"/>
                <a:cs typeface="+mn-cs"/>
              </a:rPr>
              <a:t>Complex routing to consumers.</a:t>
            </a:r>
            <a:br>
              <a:rPr lang="en-GB" dirty="0"/>
            </a:br>
            <a:r>
              <a:rPr lang="en-GB" sz="1200" b="0" i="0" kern="1200" dirty="0">
                <a:solidFill>
                  <a:schemeClr val="tx1"/>
                </a:solidFill>
                <a:effectLst/>
                <a:latin typeface="+mn-lt"/>
                <a:ea typeface="+mn-ea"/>
                <a:cs typeface="+mn-cs"/>
              </a:rPr>
              <a:t>More variety in: point to point, request/reply and publish/subscribe messaging</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33</a:t>
            </a:fld>
            <a:endParaRPr lang="en-US"/>
          </a:p>
        </p:txBody>
      </p:sp>
    </p:spTree>
    <p:extLst>
      <p:ext uri="{BB962C8B-B14F-4D97-AF65-F5344CB8AC3E}">
        <p14:creationId xmlns:p14="http://schemas.microsoft.com/office/powerpoint/2010/main" val="2397285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with MQ you have: </a:t>
            </a:r>
            <a:br>
              <a:rPr lang="en-US" dirty="0"/>
            </a:br>
            <a:br>
              <a:rPr lang="en-US" dirty="0"/>
            </a:br>
            <a:r>
              <a:rPr lang="en-GB" sz="1200" b="0" i="0" kern="1200" dirty="0">
                <a:solidFill>
                  <a:schemeClr val="tx1"/>
                </a:solidFill>
                <a:effectLst/>
                <a:latin typeface="+mn-lt"/>
                <a:ea typeface="+mn-ea"/>
                <a:cs typeface="+mn-cs"/>
              </a:rPr>
              <a:t>More control/guarantees per-message.</a:t>
            </a:r>
            <a:br>
              <a:rPr lang="en-GB" dirty="0"/>
            </a:br>
            <a:r>
              <a:rPr lang="en-GB" sz="1200" b="0" i="0" kern="1200" dirty="0">
                <a:solidFill>
                  <a:schemeClr val="tx1"/>
                </a:solidFill>
                <a:effectLst/>
                <a:latin typeface="+mn-lt"/>
                <a:ea typeface="+mn-ea"/>
                <a:cs typeface="+mn-cs"/>
              </a:rPr>
              <a:t>Complex routing to consumers.</a:t>
            </a:r>
            <a:br>
              <a:rPr lang="en-GB" dirty="0"/>
            </a:br>
            <a:r>
              <a:rPr lang="en-GB" sz="1200" b="0" i="0" kern="1200" dirty="0">
                <a:solidFill>
                  <a:schemeClr val="tx1"/>
                </a:solidFill>
                <a:effectLst/>
                <a:latin typeface="+mn-lt"/>
                <a:ea typeface="+mn-ea"/>
                <a:cs typeface="+mn-cs"/>
              </a:rPr>
              <a:t>More variety in: point to point, request/reply and publish/subscribe messaging</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34</a:t>
            </a:fld>
            <a:endParaRPr lang="en-US"/>
          </a:p>
        </p:txBody>
      </p:sp>
    </p:spTree>
    <p:extLst>
      <p:ext uri="{BB962C8B-B14F-4D97-AF65-F5344CB8AC3E}">
        <p14:creationId xmlns:p14="http://schemas.microsoft.com/office/powerpoint/2010/main" val="4046087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with MQ you have: </a:t>
            </a:r>
            <a:br>
              <a:rPr lang="en-US" dirty="0"/>
            </a:br>
            <a:br>
              <a:rPr lang="en-US" dirty="0"/>
            </a:br>
            <a:r>
              <a:rPr lang="en-GB" sz="1200" b="0" i="0" kern="1200" dirty="0">
                <a:solidFill>
                  <a:schemeClr val="tx1"/>
                </a:solidFill>
                <a:effectLst/>
                <a:latin typeface="+mn-lt"/>
                <a:ea typeface="+mn-ea"/>
                <a:cs typeface="+mn-cs"/>
              </a:rPr>
              <a:t>More control/guarantees per-message.</a:t>
            </a:r>
            <a:br>
              <a:rPr lang="en-GB" dirty="0"/>
            </a:br>
            <a:r>
              <a:rPr lang="en-GB" sz="1200" b="0" i="0" kern="1200" dirty="0">
                <a:solidFill>
                  <a:schemeClr val="tx1"/>
                </a:solidFill>
                <a:effectLst/>
                <a:latin typeface="+mn-lt"/>
                <a:ea typeface="+mn-ea"/>
                <a:cs typeface="+mn-cs"/>
              </a:rPr>
              <a:t>Complex routing to consumers.</a:t>
            </a:r>
            <a:br>
              <a:rPr lang="en-GB" dirty="0"/>
            </a:br>
            <a:r>
              <a:rPr lang="en-GB" sz="1200" b="0" i="0" kern="1200" dirty="0">
                <a:solidFill>
                  <a:schemeClr val="tx1"/>
                </a:solidFill>
                <a:effectLst/>
                <a:latin typeface="+mn-lt"/>
                <a:ea typeface="+mn-ea"/>
                <a:cs typeface="+mn-cs"/>
              </a:rPr>
              <a:t>More variety in: point to point, request/reply and publish/subscribe messaging</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35</a:t>
            </a:fld>
            <a:endParaRPr lang="en-US"/>
          </a:p>
        </p:txBody>
      </p:sp>
    </p:spTree>
    <p:extLst>
      <p:ext uri="{BB962C8B-B14F-4D97-AF65-F5344CB8AC3E}">
        <p14:creationId xmlns:p14="http://schemas.microsoft.com/office/powerpoint/2010/main" val="265957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36</a:t>
            </a:fld>
            <a:endParaRPr lang="en-US"/>
          </a:p>
        </p:txBody>
      </p:sp>
    </p:spTree>
    <p:extLst>
      <p:ext uri="{BB962C8B-B14F-4D97-AF65-F5344CB8AC3E}">
        <p14:creationId xmlns:p14="http://schemas.microsoft.com/office/powerpoint/2010/main" val="3630123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37</a:t>
            </a:fld>
            <a:endParaRPr lang="en-US"/>
          </a:p>
        </p:txBody>
      </p:sp>
    </p:spTree>
    <p:extLst>
      <p:ext uri="{BB962C8B-B14F-4D97-AF65-F5344CB8AC3E}">
        <p14:creationId xmlns:p14="http://schemas.microsoft.com/office/powerpoint/2010/main" val="698244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38</a:t>
            </a:fld>
            <a:endParaRPr lang="en-US"/>
          </a:p>
        </p:txBody>
      </p:sp>
    </p:spTree>
    <p:extLst>
      <p:ext uri="{BB962C8B-B14F-4D97-AF65-F5344CB8AC3E}">
        <p14:creationId xmlns:p14="http://schemas.microsoft.com/office/powerpoint/2010/main" val="980271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39</a:t>
            </a:fld>
            <a:endParaRPr lang="en-US"/>
          </a:p>
        </p:txBody>
      </p:sp>
    </p:spTree>
    <p:extLst>
      <p:ext uri="{BB962C8B-B14F-4D97-AF65-F5344CB8AC3E}">
        <p14:creationId xmlns:p14="http://schemas.microsoft.com/office/powerpoint/2010/main" val="3477652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40</a:t>
            </a:fld>
            <a:endParaRPr lang="en-US"/>
          </a:p>
        </p:txBody>
      </p:sp>
    </p:spTree>
    <p:extLst>
      <p:ext uri="{BB962C8B-B14F-4D97-AF65-F5344CB8AC3E}">
        <p14:creationId xmlns:p14="http://schemas.microsoft.com/office/powerpoint/2010/main" val="1455347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41</a:t>
            </a:fld>
            <a:endParaRPr lang="en-US"/>
          </a:p>
        </p:txBody>
      </p:sp>
    </p:spTree>
    <p:extLst>
      <p:ext uri="{BB962C8B-B14F-4D97-AF65-F5344CB8AC3E}">
        <p14:creationId xmlns:p14="http://schemas.microsoft.com/office/powerpoint/2010/main" val="3882383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www.confluent.io</a:t>
            </a:r>
            <a:r>
              <a:rPr lang="en-US" dirty="0"/>
              <a:t>/blog/transactional-systems-with-apache-</a:t>
            </a:r>
            <a:r>
              <a:rPr lang="en-US" dirty="0" err="1"/>
              <a:t>kafka</a:t>
            </a:r>
            <a:r>
              <a:rPr lang="en-US" dirty="0"/>
              <a:t>/</a:t>
            </a:r>
            <a:br>
              <a:rPr lang="en-US" dirty="0"/>
            </a:br>
            <a:br>
              <a:rPr lang="en-US" dirty="0"/>
            </a:br>
            <a:r>
              <a:rPr lang="en-US" dirty="0"/>
              <a:t>https://</a:t>
            </a:r>
            <a:r>
              <a:rPr lang="en-US" dirty="0" err="1"/>
              <a:t>www.baeldung.com</a:t>
            </a:r>
            <a:r>
              <a:rPr lang="en-US" dirty="0"/>
              <a:t>/</a:t>
            </a:r>
            <a:r>
              <a:rPr lang="en-US" dirty="0" err="1"/>
              <a:t>kafka</a:t>
            </a:r>
            <a:r>
              <a:rPr lang="en-US" dirty="0"/>
              <a:t>-exactly-once</a:t>
            </a:r>
            <a:br>
              <a:rPr lang="en-US" dirty="0"/>
            </a:br>
            <a:br>
              <a:rPr lang="en-US" dirty="0"/>
            </a:br>
            <a:r>
              <a:rPr lang="en-US" dirty="0"/>
              <a:t>https://</a:t>
            </a:r>
            <a:r>
              <a:rPr lang="en-US" dirty="0" err="1"/>
              <a:t>github.com</a:t>
            </a:r>
            <a:r>
              <a:rPr lang="en-US" dirty="0"/>
              <a:t>/spring-cloud/spring-cloud-stream-binder-</a:t>
            </a:r>
            <a:r>
              <a:rPr lang="en-US" dirty="0" err="1"/>
              <a:t>kafka</a:t>
            </a:r>
            <a:r>
              <a:rPr lang="en-US" dirty="0"/>
              <a:t>/issues/858</a:t>
            </a:r>
          </a:p>
        </p:txBody>
      </p:sp>
      <p:sp>
        <p:nvSpPr>
          <p:cNvPr id="4" name="Slide Number Placeholder 3"/>
          <p:cNvSpPr>
            <a:spLocks noGrp="1"/>
          </p:cNvSpPr>
          <p:nvPr>
            <p:ph type="sldNum" sz="quarter" idx="5"/>
          </p:nvPr>
        </p:nvSpPr>
        <p:spPr/>
        <p:txBody>
          <a:bodyPr/>
          <a:lstStyle/>
          <a:p>
            <a:fld id="{D67150F6-81C9-F14C-87A9-BD73689002E6}" type="slidenum">
              <a:rPr lang="en-US" smtClean="0"/>
              <a:t>42</a:t>
            </a:fld>
            <a:endParaRPr lang="en-US"/>
          </a:p>
        </p:txBody>
      </p:sp>
    </p:spTree>
    <p:extLst>
      <p:ext uri="{BB962C8B-B14F-4D97-AF65-F5344CB8AC3E}">
        <p14:creationId xmlns:p14="http://schemas.microsoft.com/office/powerpoint/2010/main" val="301578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7</a:t>
            </a:fld>
            <a:endParaRPr lang="en-US"/>
          </a:p>
        </p:txBody>
      </p:sp>
    </p:spTree>
    <p:extLst>
      <p:ext uri="{BB962C8B-B14F-4D97-AF65-F5344CB8AC3E}">
        <p14:creationId xmlns:p14="http://schemas.microsoft.com/office/powerpoint/2010/main" val="2304198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www.confluent.io</a:t>
            </a:r>
            <a:r>
              <a:rPr lang="en-US" dirty="0"/>
              <a:t>/blog/transactional-systems-with-apache-</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43</a:t>
            </a:fld>
            <a:endParaRPr lang="en-US"/>
          </a:p>
        </p:txBody>
      </p:sp>
    </p:spTree>
    <p:extLst>
      <p:ext uri="{BB962C8B-B14F-4D97-AF65-F5344CB8AC3E}">
        <p14:creationId xmlns:p14="http://schemas.microsoft.com/office/powerpoint/2010/main" val="1312524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www.confluent.io</a:t>
            </a:r>
            <a:r>
              <a:rPr lang="en-US" dirty="0"/>
              <a:t>/blog/transactional-systems-with-apache-</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44</a:t>
            </a:fld>
            <a:endParaRPr lang="en-US"/>
          </a:p>
        </p:txBody>
      </p:sp>
    </p:spTree>
    <p:extLst>
      <p:ext uri="{BB962C8B-B14F-4D97-AF65-F5344CB8AC3E}">
        <p14:creationId xmlns:p14="http://schemas.microsoft.com/office/powerpoint/2010/main" val="1789515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45</a:t>
            </a:fld>
            <a:endParaRPr lang="en-US"/>
          </a:p>
        </p:txBody>
      </p:sp>
    </p:spTree>
    <p:extLst>
      <p:ext uri="{BB962C8B-B14F-4D97-AF65-F5344CB8AC3E}">
        <p14:creationId xmlns:p14="http://schemas.microsoft.com/office/powerpoint/2010/main" val="1257355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46</a:t>
            </a:fld>
            <a:endParaRPr lang="en-US"/>
          </a:p>
        </p:txBody>
      </p:sp>
    </p:spTree>
    <p:extLst>
      <p:ext uri="{BB962C8B-B14F-4D97-AF65-F5344CB8AC3E}">
        <p14:creationId xmlns:p14="http://schemas.microsoft.com/office/powerpoint/2010/main" val="3604560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47</a:t>
            </a:fld>
            <a:endParaRPr lang="en-US"/>
          </a:p>
        </p:txBody>
      </p:sp>
    </p:spTree>
    <p:extLst>
      <p:ext uri="{BB962C8B-B14F-4D97-AF65-F5344CB8AC3E}">
        <p14:creationId xmlns:p14="http://schemas.microsoft.com/office/powerpoint/2010/main" val="3928218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48</a:t>
            </a:fld>
            <a:endParaRPr lang="en-US"/>
          </a:p>
        </p:txBody>
      </p:sp>
    </p:spTree>
    <p:extLst>
      <p:ext uri="{BB962C8B-B14F-4D97-AF65-F5344CB8AC3E}">
        <p14:creationId xmlns:p14="http://schemas.microsoft.com/office/powerpoint/2010/main" val="2299674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49</a:t>
            </a:fld>
            <a:endParaRPr lang="en-US"/>
          </a:p>
        </p:txBody>
      </p:sp>
    </p:spTree>
    <p:extLst>
      <p:ext uri="{BB962C8B-B14F-4D97-AF65-F5344CB8AC3E}">
        <p14:creationId xmlns:p14="http://schemas.microsoft.com/office/powerpoint/2010/main" val="1375514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50</a:t>
            </a:fld>
            <a:endParaRPr lang="en-US"/>
          </a:p>
        </p:txBody>
      </p:sp>
    </p:spTree>
    <p:extLst>
      <p:ext uri="{BB962C8B-B14F-4D97-AF65-F5344CB8AC3E}">
        <p14:creationId xmlns:p14="http://schemas.microsoft.com/office/powerpoint/2010/main" val="1158005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51</a:t>
            </a:fld>
            <a:endParaRPr lang="en-US"/>
          </a:p>
        </p:txBody>
      </p:sp>
    </p:spTree>
    <p:extLst>
      <p:ext uri="{BB962C8B-B14F-4D97-AF65-F5344CB8AC3E}">
        <p14:creationId xmlns:p14="http://schemas.microsoft.com/office/powerpoint/2010/main" val="4039226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52</a:t>
            </a:fld>
            <a:endParaRPr lang="en-US"/>
          </a:p>
        </p:txBody>
      </p:sp>
    </p:spTree>
    <p:extLst>
      <p:ext uri="{BB962C8B-B14F-4D97-AF65-F5344CB8AC3E}">
        <p14:creationId xmlns:p14="http://schemas.microsoft.com/office/powerpoint/2010/main" val="2723877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8</a:t>
            </a:fld>
            <a:endParaRPr lang="en-US"/>
          </a:p>
        </p:txBody>
      </p:sp>
    </p:spTree>
    <p:extLst>
      <p:ext uri="{BB962C8B-B14F-4D97-AF65-F5344CB8AC3E}">
        <p14:creationId xmlns:p14="http://schemas.microsoft.com/office/powerpoint/2010/main" val="21184541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old days:</a:t>
            </a:r>
          </a:p>
          <a:p>
            <a:r>
              <a:rPr lang="en-US"/>
              <a:t>Query in order to retrieve data you need</a:t>
            </a:r>
          </a:p>
          <a:p>
            <a:r>
              <a:rPr lang="en-US"/>
              <a:t>The glorious time of the batch jobs</a:t>
            </a:r>
          </a:p>
        </p:txBody>
      </p:sp>
      <p:sp>
        <p:nvSpPr>
          <p:cNvPr id="4" name="Slide Number Placeholder 3"/>
          <p:cNvSpPr>
            <a:spLocks noGrp="1"/>
          </p:cNvSpPr>
          <p:nvPr>
            <p:ph type="sldNum" sz="quarter" idx="5"/>
          </p:nvPr>
        </p:nvSpPr>
        <p:spPr/>
        <p:txBody>
          <a:bodyPr/>
          <a:lstStyle/>
          <a:p>
            <a:fld id="{D67150F6-81C9-F14C-87A9-BD73689002E6}" type="slidenum">
              <a:rPr lang="en-US" smtClean="0"/>
              <a:t>53</a:t>
            </a:fld>
            <a:endParaRPr lang="en-US"/>
          </a:p>
        </p:txBody>
      </p:sp>
    </p:spTree>
    <p:extLst>
      <p:ext uri="{BB962C8B-B14F-4D97-AF65-F5344CB8AC3E}">
        <p14:creationId xmlns:p14="http://schemas.microsoft.com/office/powerpoint/2010/main" val="2672495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Reacts on Events</a:t>
            </a:r>
          </a:p>
          <a:p>
            <a:r>
              <a:rPr lang="en-US"/>
              <a:t>Events should be as complete as possible</a:t>
            </a:r>
          </a:p>
          <a:p>
            <a:endParaRPr lang="en-US"/>
          </a:p>
          <a:p>
            <a:r>
              <a:rPr lang="en-US"/>
              <a:t>Continuous stream</a:t>
            </a:r>
          </a:p>
        </p:txBody>
      </p:sp>
      <p:sp>
        <p:nvSpPr>
          <p:cNvPr id="4" name="Slide Number Placeholder 3"/>
          <p:cNvSpPr>
            <a:spLocks noGrp="1"/>
          </p:cNvSpPr>
          <p:nvPr>
            <p:ph type="sldNum" sz="quarter" idx="5"/>
          </p:nvPr>
        </p:nvSpPr>
        <p:spPr/>
        <p:txBody>
          <a:bodyPr/>
          <a:lstStyle/>
          <a:p>
            <a:fld id="{D67150F6-81C9-F14C-87A9-BD73689002E6}" type="slidenum">
              <a:rPr lang="en-US" smtClean="0"/>
              <a:t>54</a:t>
            </a:fld>
            <a:endParaRPr lang="en-US"/>
          </a:p>
        </p:txBody>
      </p:sp>
    </p:spTree>
    <p:extLst>
      <p:ext uri="{BB962C8B-B14F-4D97-AF65-F5344CB8AC3E}">
        <p14:creationId xmlns:p14="http://schemas.microsoft.com/office/powerpoint/2010/main" val="3574193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Data it owns: this is data tied owned by the publisher in the event</a:t>
            </a:r>
          </a:p>
          <a:p>
            <a:pPr fontAlgn="base"/>
            <a:r>
              <a:rPr lang="en-US" sz="1200" b="0" i="0" kern="1200">
                <a:solidFill>
                  <a:schemeClr val="tx1"/>
                </a:solidFill>
                <a:effectLst/>
                <a:latin typeface="+mn-lt"/>
                <a:ea typeface="+mn-ea"/>
                <a:cs typeface="+mn-cs"/>
              </a:rPr>
              <a:t>Data it needs: this is data which can originate from other services but which is necessary to handle the event</a:t>
            </a:r>
          </a:p>
          <a:p>
            <a:pPr fontAlgn="base"/>
            <a:r>
              <a:rPr lang="en-US" sz="1200" b="0" i="0" kern="1200">
                <a:solidFill>
                  <a:schemeClr val="tx1"/>
                </a:solidFill>
                <a:effectLst/>
                <a:latin typeface="+mn-lt"/>
                <a:ea typeface="+mn-ea"/>
                <a:cs typeface="+mn-cs"/>
              </a:rPr>
              <a:t>Referenced Data: data which might be relevant for the event. For example when booking a holiday, the reference temperatures of the location to where you want to travel to.</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Example contract update: owns: new price / needs: contract data, old price, discounts, …. / references: customer data to contact customer</a:t>
            </a:r>
          </a:p>
        </p:txBody>
      </p:sp>
      <p:sp>
        <p:nvSpPr>
          <p:cNvPr id="4" name="Slide Number Placeholder 3"/>
          <p:cNvSpPr>
            <a:spLocks noGrp="1"/>
          </p:cNvSpPr>
          <p:nvPr>
            <p:ph type="sldNum" sz="quarter" idx="5"/>
          </p:nvPr>
        </p:nvSpPr>
        <p:spPr/>
        <p:txBody>
          <a:bodyPr/>
          <a:lstStyle/>
          <a:p>
            <a:fld id="{D67150F6-81C9-F14C-87A9-BD73689002E6}" type="slidenum">
              <a:rPr lang="en-US" smtClean="0"/>
              <a:t>55</a:t>
            </a:fld>
            <a:endParaRPr lang="en-US"/>
          </a:p>
        </p:txBody>
      </p:sp>
    </p:spTree>
    <p:extLst>
      <p:ext uri="{BB962C8B-B14F-4D97-AF65-F5344CB8AC3E}">
        <p14:creationId xmlns:p14="http://schemas.microsoft.com/office/powerpoint/2010/main" val="2162499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Shorter feedback loop: fraud detection, much nicer feedback to the customers, … </a:t>
            </a:r>
          </a:p>
        </p:txBody>
      </p:sp>
      <p:sp>
        <p:nvSpPr>
          <p:cNvPr id="4" name="Slide Number Placeholder 3"/>
          <p:cNvSpPr>
            <a:spLocks noGrp="1"/>
          </p:cNvSpPr>
          <p:nvPr>
            <p:ph type="sldNum" sz="quarter" idx="5"/>
          </p:nvPr>
        </p:nvSpPr>
        <p:spPr/>
        <p:txBody>
          <a:bodyPr/>
          <a:lstStyle/>
          <a:p>
            <a:fld id="{D67150F6-81C9-F14C-87A9-BD73689002E6}" type="slidenum">
              <a:rPr lang="en-US" smtClean="0"/>
              <a:t>56</a:t>
            </a:fld>
            <a:endParaRPr lang="en-US"/>
          </a:p>
        </p:txBody>
      </p:sp>
    </p:spTree>
    <p:extLst>
      <p:ext uri="{BB962C8B-B14F-4D97-AF65-F5344CB8AC3E}">
        <p14:creationId xmlns:p14="http://schemas.microsoft.com/office/powerpoint/2010/main" val="30163918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shorter feedback for your business users</a:t>
            </a:r>
          </a:p>
          <a:p>
            <a:endParaRPr lang="en-US"/>
          </a:p>
          <a:p>
            <a:r>
              <a:rPr lang="en-US"/>
              <a:t>Because you are processing smaller sets of data at the same time resources can be used more efficiently</a:t>
            </a:r>
          </a:p>
          <a:p>
            <a:endParaRPr lang="en-US"/>
          </a:p>
          <a:p>
            <a:r>
              <a:rPr lang="en-US"/>
              <a:t>Stream processing tends to feel more natural, as most data also enters your system as a stream</a:t>
            </a:r>
          </a:p>
          <a:p>
            <a:endParaRPr lang="en-US"/>
          </a:p>
          <a:p>
            <a:r>
              <a:rPr lang="en-US"/>
              <a:t>There is no longer a need for large and expensive databases, each stream processing application maintains its own data and state</a:t>
            </a:r>
            <a:br>
              <a:rPr lang="en-US"/>
            </a:br>
            <a:r>
              <a:rPr lang="en-US"/>
              <a:t>And each application also tends to decide itself what it will consume</a:t>
            </a:r>
          </a:p>
        </p:txBody>
      </p:sp>
      <p:sp>
        <p:nvSpPr>
          <p:cNvPr id="4" name="Slide Number Placeholder 3"/>
          <p:cNvSpPr>
            <a:spLocks noGrp="1"/>
          </p:cNvSpPr>
          <p:nvPr>
            <p:ph type="sldNum" sz="quarter" idx="5"/>
          </p:nvPr>
        </p:nvSpPr>
        <p:spPr/>
        <p:txBody>
          <a:bodyPr/>
          <a:lstStyle/>
          <a:p>
            <a:fld id="{D67150F6-81C9-F14C-87A9-BD73689002E6}" type="slidenum">
              <a:rPr lang="en-US" smtClean="0"/>
              <a:t>57</a:t>
            </a:fld>
            <a:endParaRPr lang="en-US"/>
          </a:p>
        </p:txBody>
      </p:sp>
    </p:spTree>
    <p:extLst>
      <p:ext uri="{BB962C8B-B14F-4D97-AF65-F5344CB8AC3E}">
        <p14:creationId xmlns:p14="http://schemas.microsoft.com/office/powerpoint/2010/main" val="3842112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traffic data for that lane and vehicle type … so we say that the vehicle speed is 252 … </a:t>
            </a:r>
          </a:p>
        </p:txBody>
      </p:sp>
      <p:sp>
        <p:nvSpPr>
          <p:cNvPr id="4" name="Slide Number Placeholder 3"/>
          <p:cNvSpPr>
            <a:spLocks noGrp="1"/>
          </p:cNvSpPr>
          <p:nvPr>
            <p:ph type="sldNum" sz="quarter" idx="5"/>
          </p:nvPr>
        </p:nvSpPr>
        <p:spPr/>
        <p:txBody>
          <a:bodyPr/>
          <a:lstStyle/>
          <a:p>
            <a:fld id="{D67150F6-81C9-F14C-87A9-BD73689002E6}" type="slidenum">
              <a:rPr lang="en-US" smtClean="0"/>
              <a:t>64</a:t>
            </a:fld>
            <a:endParaRPr lang="en-US"/>
          </a:p>
        </p:txBody>
      </p:sp>
    </p:spTree>
    <p:extLst>
      <p:ext uri="{BB962C8B-B14F-4D97-AF65-F5344CB8AC3E}">
        <p14:creationId xmlns:p14="http://schemas.microsoft.com/office/powerpoint/2010/main" val="19122802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65</a:t>
            </a:fld>
            <a:endParaRPr lang="en-US"/>
          </a:p>
        </p:txBody>
      </p:sp>
    </p:spTree>
    <p:extLst>
      <p:ext uri="{BB962C8B-B14F-4D97-AF65-F5344CB8AC3E}">
        <p14:creationId xmlns:p14="http://schemas.microsoft.com/office/powerpoint/2010/main" val="3740396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66</a:t>
            </a:fld>
            <a:endParaRPr lang="en-US"/>
          </a:p>
        </p:txBody>
      </p:sp>
    </p:spTree>
    <p:extLst>
      <p:ext uri="{BB962C8B-B14F-4D97-AF65-F5344CB8AC3E}">
        <p14:creationId xmlns:p14="http://schemas.microsoft.com/office/powerpoint/2010/main" val="3928931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68</a:t>
            </a:fld>
            <a:endParaRPr lang="en-US"/>
          </a:p>
        </p:txBody>
      </p:sp>
    </p:spTree>
    <p:extLst>
      <p:ext uri="{BB962C8B-B14F-4D97-AF65-F5344CB8AC3E}">
        <p14:creationId xmlns:p14="http://schemas.microsoft.com/office/powerpoint/2010/main" val="2804153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69</a:t>
            </a:fld>
            <a:endParaRPr lang="en-US"/>
          </a:p>
        </p:txBody>
      </p:sp>
    </p:spTree>
    <p:extLst>
      <p:ext uri="{BB962C8B-B14F-4D97-AF65-F5344CB8AC3E}">
        <p14:creationId xmlns:p14="http://schemas.microsoft.com/office/powerpoint/2010/main" val="1484543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9</a:t>
            </a:fld>
            <a:endParaRPr lang="en-US"/>
          </a:p>
        </p:txBody>
      </p:sp>
    </p:spTree>
    <p:extLst>
      <p:ext uri="{BB962C8B-B14F-4D97-AF65-F5344CB8AC3E}">
        <p14:creationId xmlns:p14="http://schemas.microsoft.com/office/powerpoint/2010/main" val="3562443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70</a:t>
            </a:fld>
            <a:endParaRPr lang="en-US"/>
          </a:p>
        </p:txBody>
      </p:sp>
    </p:spTree>
    <p:extLst>
      <p:ext uri="{BB962C8B-B14F-4D97-AF65-F5344CB8AC3E}">
        <p14:creationId xmlns:p14="http://schemas.microsoft.com/office/powerpoint/2010/main" val="194346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71</a:t>
            </a:fld>
            <a:endParaRPr lang="en-US"/>
          </a:p>
        </p:txBody>
      </p:sp>
    </p:spTree>
    <p:extLst>
      <p:ext uri="{BB962C8B-B14F-4D97-AF65-F5344CB8AC3E}">
        <p14:creationId xmlns:p14="http://schemas.microsoft.com/office/powerpoint/2010/main" val="2037840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76</a:t>
            </a:fld>
            <a:endParaRPr lang="en-US"/>
          </a:p>
        </p:txBody>
      </p:sp>
    </p:spTree>
    <p:extLst>
      <p:ext uri="{BB962C8B-B14F-4D97-AF65-F5344CB8AC3E}">
        <p14:creationId xmlns:p14="http://schemas.microsoft.com/office/powerpoint/2010/main" val="16476639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77</a:t>
            </a:fld>
            <a:endParaRPr lang="en-US"/>
          </a:p>
        </p:txBody>
      </p:sp>
    </p:spTree>
    <p:extLst>
      <p:ext uri="{BB962C8B-B14F-4D97-AF65-F5344CB8AC3E}">
        <p14:creationId xmlns:p14="http://schemas.microsoft.com/office/powerpoint/2010/main" val="3430274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record processed can result in 0, 1 or more new records</a:t>
            </a:r>
          </a:p>
        </p:txBody>
      </p:sp>
      <p:sp>
        <p:nvSpPr>
          <p:cNvPr id="4" name="Slide Number Placeholder 3"/>
          <p:cNvSpPr>
            <a:spLocks noGrp="1"/>
          </p:cNvSpPr>
          <p:nvPr>
            <p:ph type="sldNum" sz="quarter" idx="5"/>
          </p:nvPr>
        </p:nvSpPr>
        <p:spPr/>
        <p:txBody>
          <a:bodyPr/>
          <a:lstStyle/>
          <a:p>
            <a:fld id="{D67150F6-81C9-F14C-87A9-BD73689002E6}" type="slidenum">
              <a:rPr lang="en-US" smtClean="0"/>
              <a:t>79</a:t>
            </a:fld>
            <a:endParaRPr lang="en-US"/>
          </a:p>
        </p:txBody>
      </p:sp>
    </p:spTree>
    <p:extLst>
      <p:ext uri="{BB962C8B-B14F-4D97-AF65-F5344CB8AC3E}">
        <p14:creationId xmlns:p14="http://schemas.microsoft.com/office/powerpoint/2010/main" val="17886448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82</a:t>
            </a:fld>
            <a:endParaRPr lang="en-US"/>
          </a:p>
        </p:txBody>
      </p:sp>
    </p:spTree>
    <p:extLst>
      <p:ext uri="{BB962C8B-B14F-4D97-AF65-F5344CB8AC3E}">
        <p14:creationId xmlns:p14="http://schemas.microsoft.com/office/powerpoint/2010/main" val="36072948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83</a:t>
            </a:fld>
            <a:endParaRPr lang="en-US"/>
          </a:p>
        </p:txBody>
      </p:sp>
    </p:spTree>
    <p:extLst>
      <p:ext uri="{BB962C8B-B14F-4D97-AF65-F5344CB8AC3E}">
        <p14:creationId xmlns:p14="http://schemas.microsoft.com/office/powerpoint/2010/main" val="27131190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data store can also be used by other processors</a:t>
            </a:r>
          </a:p>
        </p:txBody>
      </p:sp>
      <p:sp>
        <p:nvSpPr>
          <p:cNvPr id="4" name="Slide Number Placeholder 3"/>
          <p:cNvSpPr>
            <a:spLocks noGrp="1"/>
          </p:cNvSpPr>
          <p:nvPr>
            <p:ph type="sldNum" sz="quarter" idx="5"/>
          </p:nvPr>
        </p:nvSpPr>
        <p:spPr/>
        <p:txBody>
          <a:bodyPr/>
          <a:lstStyle/>
          <a:p>
            <a:fld id="{D67150F6-81C9-F14C-87A9-BD73689002E6}" type="slidenum">
              <a:rPr lang="en-US" smtClean="0"/>
              <a:t>85</a:t>
            </a:fld>
            <a:endParaRPr lang="en-US"/>
          </a:p>
        </p:txBody>
      </p:sp>
    </p:spTree>
    <p:extLst>
      <p:ext uri="{BB962C8B-B14F-4D97-AF65-F5344CB8AC3E}">
        <p14:creationId xmlns:p14="http://schemas.microsoft.com/office/powerpoint/2010/main" val="1693927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94</a:t>
            </a:fld>
            <a:endParaRPr lang="en-US"/>
          </a:p>
        </p:txBody>
      </p:sp>
    </p:spTree>
    <p:extLst>
      <p:ext uri="{BB962C8B-B14F-4D97-AF65-F5344CB8AC3E}">
        <p14:creationId xmlns:p14="http://schemas.microsoft.com/office/powerpoint/2010/main" val="3772102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96</a:t>
            </a:fld>
            <a:endParaRPr lang="en-US"/>
          </a:p>
        </p:txBody>
      </p:sp>
    </p:spTree>
    <p:extLst>
      <p:ext uri="{BB962C8B-B14F-4D97-AF65-F5344CB8AC3E}">
        <p14:creationId xmlns:p14="http://schemas.microsoft.com/office/powerpoint/2010/main" val="94601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a:t>
            </a:fld>
            <a:endParaRPr lang="en-US"/>
          </a:p>
        </p:txBody>
      </p:sp>
    </p:spTree>
    <p:extLst>
      <p:ext uri="{BB962C8B-B14F-4D97-AF65-F5344CB8AC3E}">
        <p14:creationId xmlns:p14="http://schemas.microsoft.com/office/powerpoint/2010/main" val="29281819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docs.confluent.io</a:t>
            </a:r>
            <a:r>
              <a:rPr lang="en-US" dirty="0"/>
              <a:t>/platform/current/</a:t>
            </a:r>
            <a:r>
              <a:rPr lang="en-US" dirty="0" err="1"/>
              <a:t>kafka</a:t>
            </a:r>
            <a:r>
              <a:rPr lang="en-US" dirty="0"/>
              <a:t>/</a:t>
            </a:r>
            <a:r>
              <a:rPr lang="en-US" dirty="0" err="1"/>
              <a:t>monitoring.html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100</a:t>
            </a:fld>
            <a:endParaRPr lang="en-US"/>
          </a:p>
        </p:txBody>
      </p:sp>
    </p:spTree>
    <p:extLst>
      <p:ext uri="{BB962C8B-B14F-4D97-AF65-F5344CB8AC3E}">
        <p14:creationId xmlns:p14="http://schemas.microsoft.com/office/powerpoint/2010/main" val="41175264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101</a:t>
            </a:fld>
            <a:endParaRPr lang="en-US"/>
          </a:p>
        </p:txBody>
      </p:sp>
    </p:spTree>
    <p:extLst>
      <p:ext uri="{BB962C8B-B14F-4D97-AF65-F5344CB8AC3E}">
        <p14:creationId xmlns:p14="http://schemas.microsoft.com/office/powerpoint/2010/main" val="2334978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102</a:t>
            </a:fld>
            <a:endParaRPr lang="en-US"/>
          </a:p>
        </p:txBody>
      </p:sp>
    </p:spTree>
    <p:extLst>
      <p:ext uri="{BB962C8B-B14F-4D97-AF65-F5344CB8AC3E}">
        <p14:creationId xmlns:p14="http://schemas.microsoft.com/office/powerpoint/2010/main" val="37918518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www.splunk.com</a:t>
            </a:r>
            <a:r>
              <a:rPr lang="en-US" dirty="0"/>
              <a:t>/</a:t>
            </a:r>
            <a:r>
              <a:rPr lang="en-US" dirty="0" err="1"/>
              <a:t>en_us</a:t>
            </a:r>
            <a:r>
              <a:rPr lang="en-US" dirty="0"/>
              <a:t>/blog/</a:t>
            </a:r>
            <a:r>
              <a:rPr lang="en-US" dirty="0" err="1"/>
              <a:t>devops</a:t>
            </a:r>
            <a:r>
              <a:rPr lang="en-US" dirty="0"/>
              <a:t>/how-we-monitor-and-run-</a:t>
            </a:r>
            <a:r>
              <a:rPr lang="en-US" dirty="0" err="1"/>
              <a:t>kafka</a:t>
            </a:r>
            <a:r>
              <a:rPr lang="en-US" dirty="0"/>
              <a:t>-at-</a:t>
            </a:r>
            <a:r>
              <a:rPr lang="en-US" dirty="0" err="1"/>
              <a:t>scale.html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103</a:t>
            </a:fld>
            <a:endParaRPr lang="en-US"/>
          </a:p>
        </p:txBody>
      </p:sp>
    </p:spTree>
    <p:extLst>
      <p:ext uri="{BB962C8B-B14F-4D97-AF65-F5344CB8AC3E}">
        <p14:creationId xmlns:p14="http://schemas.microsoft.com/office/powerpoint/2010/main" val="3005681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104</a:t>
            </a:fld>
            <a:endParaRPr lang="en-US"/>
          </a:p>
        </p:txBody>
      </p:sp>
    </p:spTree>
    <p:extLst>
      <p:ext uri="{BB962C8B-B14F-4D97-AF65-F5344CB8AC3E}">
        <p14:creationId xmlns:p14="http://schemas.microsoft.com/office/powerpoint/2010/main" val="10383754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newrelic.com</a:t>
            </a:r>
            <a:r>
              <a:rPr lang="en-US" dirty="0"/>
              <a:t>/blog/best-practices/</a:t>
            </a:r>
            <a:r>
              <a:rPr lang="en-US" dirty="0" err="1"/>
              <a:t>kafka</a:t>
            </a:r>
            <a:r>
              <a:rPr lang="en-US" dirty="0"/>
              <a:t>-best-practices</a:t>
            </a:r>
          </a:p>
          <a:p>
            <a:endParaRPr lang="en-US" dirty="0"/>
          </a:p>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105</a:t>
            </a:fld>
            <a:endParaRPr lang="en-US"/>
          </a:p>
        </p:txBody>
      </p:sp>
    </p:spTree>
    <p:extLst>
      <p:ext uri="{BB962C8B-B14F-4D97-AF65-F5344CB8AC3E}">
        <p14:creationId xmlns:p14="http://schemas.microsoft.com/office/powerpoint/2010/main" val="1821383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docs.confluent.io</a:t>
            </a:r>
            <a:r>
              <a:rPr lang="en-US" dirty="0"/>
              <a:t>/platform/current/schema-registry/</a:t>
            </a:r>
            <a:r>
              <a:rPr lang="en-US" dirty="0" err="1"/>
              <a:t>serdes</a:t>
            </a:r>
            <a:r>
              <a:rPr lang="en-US" dirty="0"/>
              <a:t>-develop/</a:t>
            </a:r>
            <a:r>
              <a:rPr lang="en-US" dirty="0" err="1"/>
              <a:t>serdes-avro.html</a:t>
            </a:r>
            <a:endParaRPr lang="en-US" dirty="0"/>
          </a:p>
          <a:p>
            <a:endParaRPr lang="en-US" dirty="0"/>
          </a:p>
          <a:p>
            <a:r>
              <a:rPr lang="en-US" dirty="0"/>
              <a:t>https://</a:t>
            </a:r>
            <a:r>
              <a:rPr lang="en-US" dirty="0" err="1"/>
              <a:t>developers.google.com</a:t>
            </a:r>
            <a:r>
              <a:rPr lang="en-US" dirty="0"/>
              <a:t>/protocol-buffers/</a:t>
            </a:r>
          </a:p>
          <a:p>
            <a:endParaRPr lang="en-US" dirty="0"/>
          </a:p>
          <a:p>
            <a:r>
              <a:rPr lang="en-US" dirty="0"/>
              <a:t>https://json-</a:t>
            </a:r>
            <a:r>
              <a:rPr lang="en-US" dirty="0" err="1"/>
              <a:t>schema.org</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106</a:t>
            </a:fld>
            <a:endParaRPr lang="en-US"/>
          </a:p>
        </p:txBody>
      </p:sp>
    </p:spTree>
    <p:extLst>
      <p:ext uri="{BB962C8B-B14F-4D97-AF65-F5344CB8AC3E}">
        <p14:creationId xmlns:p14="http://schemas.microsoft.com/office/powerpoint/2010/main" val="14260665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docs.confluent.io</a:t>
            </a:r>
            <a:r>
              <a:rPr lang="en-US" dirty="0"/>
              <a:t>/platform/current/schema-registry/schema-</a:t>
            </a:r>
            <a:r>
              <a:rPr lang="en-US" dirty="0" err="1"/>
              <a:t>validation.html</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107</a:t>
            </a:fld>
            <a:endParaRPr lang="en-US"/>
          </a:p>
        </p:txBody>
      </p:sp>
    </p:spTree>
    <p:extLst>
      <p:ext uri="{BB962C8B-B14F-4D97-AF65-F5344CB8AC3E}">
        <p14:creationId xmlns:p14="http://schemas.microsoft.com/office/powerpoint/2010/main" val="1096343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108</a:t>
            </a:fld>
            <a:endParaRPr lang="en-US"/>
          </a:p>
        </p:txBody>
      </p:sp>
    </p:spTree>
    <p:extLst>
      <p:ext uri="{BB962C8B-B14F-4D97-AF65-F5344CB8AC3E}">
        <p14:creationId xmlns:p14="http://schemas.microsoft.com/office/powerpoint/2010/main" val="2361725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www.baeldung.com</a:t>
            </a:r>
            <a:r>
              <a:rPr lang="en-US" dirty="0"/>
              <a:t>/spring-boot-</a:t>
            </a:r>
            <a:r>
              <a:rPr lang="en-US" dirty="0" err="1"/>
              <a:t>kafka</a:t>
            </a:r>
            <a:r>
              <a:rPr lang="en-US" dirty="0"/>
              <a:t>-testing</a:t>
            </a:r>
          </a:p>
        </p:txBody>
      </p:sp>
      <p:sp>
        <p:nvSpPr>
          <p:cNvPr id="4" name="Slide Number Placeholder 3"/>
          <p:cNvSpPr>
            <a:spLocks noGrp="1"/>
          </p:cNvSpPr>
          <p:nvPr>
            <p:ph type="sldNum" sz="quarter" idx="5"/>
          </p:nvPr>
        </p:nvSpPr>
        <p:spPr/>
        <p:txBody>
          <a:bodyPr/>
          <a:lstStyle/>
          <a:p>
            <a:fld id="{D67150F6-81C9-F14C-87A9-BD73689002E6}" type="slidenum">
              <a:rPr lang="en-US" smtClean="0"/>
              <a:t>109</a:t>
            </a:fld>
            <a:endParaRPr lang="en-US"/>
          </a:p>
        </p:txBody>
      </p:sp>
    </p:spTree>
    <p:extLst>
      <p:ext uri="{BB962C8B-B14F-4D97-AF65-F5344CB8AC3E}">
        <p14:creationId xmlns:p14="http://schemas.microsoft.com/office/powerpoint/2010/main" val="419492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important to know the state of affairs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11</a:t>
            </a:fld>
            <a:endParaRPr lang="en-US"/>
          </a:p>
        </p:txBody>
      </p:sp>
    </p:spTree>
    <p:extLst>
      <p:ext uri="{BB962C8B-B14F-4D97-AF65-F5344CB8AC3E}">
        <p14:creationId xmlns:p14="http://schemas.microsoft.com/office/powerpoint/2010/main" val="9452162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www.baeldung.com</a:t>
            </a:r>
            <a:r>
              <a:rPr lang="en-US" dirty="0"/>
              <a:t>/spring-boot-</a:t>
            </a:r>
            <a:r>
              <a:rPr lang="en-US" dirty="0" err="1"/>
              <a:t>kafka</a:t>
            </a:r>
            <a:r>
              <a:rPr lang="en-US" dirty="0"/>
              <a:t>-testing</a:t>
            </a:r>
          </a:p>
        </p:txBody>
      </p:sp>
      <p:sp>
        <p:nvSpPr>
          <p:cNvPr id="4" name="Slide Number Placeholder 3"/>
          <p:cNvSpPr>
            <a:spLocks noGrp="1"/>
          </p:cNvSpPr>
          <p:nvPr>
            <p:ph type="sldNum" sz="quarter" idx="5"/>
          </p:nvPr>
        </p:nvSpPr>
        <p:spPr/>
        <p:txBody>
          <a:bodyPr/>
          <a:lstStyle/>
          <a:p>
            <a:fld id="{D67150F6-81C9-F14C-87A9-BD73689002E6}" type="slidenum">
              <a:rPr lang="en-US" smtClean="0"/>
              <a:t>110</a:t>
            </a:fld>
            <a:endParaRPr lang="en-US"/>
          </a:p>
        </p:txBody>
      </p:sp>
    </p:spTree>
    <p:extLst>
      <p:ext uri="{BB962C8B-B14F-4D97-AF65-F5344CB8AC3E}">
        <p14:creationId xmlns:p14="http://schemas.microsoft.com/office/powerpoint/2010/main" val="17151613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www.testcontainers.org</a:t>
            </a:r>
            <a:r>
              <a:rPr lang="en-US" dirty="0"/>
              <a:t>/modules/</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111</a:t>
            </a:fld>
            <a:endParaRPr lang="en-US"/>
          </a:p>
        </p:txBody>
      </p:sp>
    </p:spTree>
    <p:extLst>
      <p:ext uri="{BB962C8B-B14F-4D97-AF65-F5344CB8AC3E}">
        <p14:creationId xmlns:p14="http://schemas.microsoft.com/office/powerpoint/2010/main" val="1708574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www.testcontainers.org</a:t>
            </a:r>
            <a:r>
              <a:rPr lang="en-US" dirty="0"/>
              <a:t>/modules/</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112</a:t>
            </a:fld>
            <a:endParaRPr lang="en-US"/>
          </a:p>
        </p:txBody>
      </p:sp>
    </p:spTree>
    <p:extLst>
      <p:ext uri="{BB962C8B-B14F-4D97-AF65-F5344CB8AC3E}">
        <p14:creationId xmlns:p14="http://schemas.microsoft.com/office/powerpoint/2010/main" val="9249398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Generaly</a:t>
            </a:r>
            <a:r>
              <a:rPr lang="en-US" dirty="0"/>
              <a:t> these all test </a:t>
            </a:r>
            <a:r>
              <a:rPr lang="en-US" dirty="0" err="1"/>
              <a:t>agains</a:t>
            </a:r>
            <a:r>
              <a:rPr lang="en-US" dirty="0"/>
              <a:t> a real </a:t>
            </a:r>
            <a:r>
              <a:rPr lang="en-US" dirty="0" err="1"/>
              <a:t>kafka</a:t>
            </a:r>
            <a:r>
              <a:rPr lang="en-US" dirty="0"/>
              <a:t>.</a:t>
            </a:r>
          </a:p>
          <a:p>
            <a:endParaRPr lang="en-US" dirty="0"/>
          </a:p>
          <a:p>
            <a:endParaRPr lang="en-US" dirty="0"/>
          </a:p>
          <a:p>
            <a:r>
              <a:rPr lang="en-US" dirty="0"/>
              <a:t>So that comes at a cost of startup.</a:t>
            </a:r>
          </a:p>
          <a:p>
            <a:r>
              <a:rPr lang="en-US" dirty="0"/>
              <a:t>But it is easier then to just mock all that stuff. </a:t>
            </a:r>
          </a:p>
        </p:txBody>
      </p:sp>
      <p:sp>
        <p:nvSpPr>
          <p:cNvPr id="4" name="Slide Number Placeholder 3"/>
          <p:cNvSpPr>
            <a:spLocks noGrp="1"/>
          </p:cNvSpPr>
          <p:nvPr>
            <p:ph type="sldNum" sz="quarter" idx="5"/>
          </p:nvPr>
        </p:nvSpPr>
        <p:spPr/>
        <p:txBody>
          <a:bodyPr/>
          <a:lstStyle/>
          <a:p>
            <a:fld id="{D67150F6-81C9-F14C-87A9-BD73689002E6}" type="slidenum">
              <a:rPr lang="en-US" smtClean="0"/>
              <a:t>113</a:t>
            </a:fld>
            <a:endParaRPr lang="en-US"/>
          </a:p>
        </p:txBody>
      </p:sp>
    </p:spTree>
    <p:extLst>
      <p:ext uri="{BB962C8B-B14F-4D97-AF65-F5344CB8AC3E}">
        <p14:creationId xmlns:p14="http://schemas.microsoft.com/office/powerpoint/2010/main" val="3967130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strimzi.io</a:t>
            </a:r>
            <a:r>
              <a:rPr lang="en-US" dirty="0"/>
              <a:t>/docs/operators/latest/</a:t>
            </a:r>
            <a:r>
              <a:rPr lang="en-US" dirty="0" err="1"/>
              <a:t>using.html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114</a:t>
            </a:fld>
            <a:endParaRPr lang="en-US"/>
          </a:p>
        </p:txBody>
      </p:sp>
    </p:spTree>
    <p:extLst>
      <p:ext uri="{BB962C8B-B14F-4D97-AF65-F5344CB8AC3E}">
        <p14:creationId xmlns:p14="http://schemas.microsoft.com/office/powerpoint/2010/main" val="33313085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strimzi.io</a:t>
            </a:r>
            <a:r>
              <a:rPr lang="en-US" dirty="0"/>
              <a:t>/docs/operators/latest/</a:t>
            </a:r>
            <a:r>
              <a:rPr lang="en-US" dirty="0" err="1"/>
              <a:t>using.html</a:t>
            </a:r>
            <a:endParaRPr lang="en-US" dirty="0"/>
          </a:p>
          <a:p>
            <a:endParaRPr lang="en-US" dirty="0"/>
          </a:p>
          <a:p>
            <a:r>
              <a:rPr lang="en-US" dirty="0"/>
              <a:t>https://</a:t>
            </a:r>
            <a:r>
              <a:rPr lang="en-US" dirty="0" err="1"/>
              <a:t>developer.ibm.com</a:t>
            </a:r>
            <a:r>
              <a:rPr lang="en-US" dirty="0"/>
              <a:t>/components/</a:t>
            </a:r>
            <a:r>
              <a:rPr lang="en-US" dirty="0" err="1"/>
              <a:t>kafka</a:t>
            </a:r>
            <a:r>
              <a:rPr lang="en-US" dirty="0"/>
              <a:t>/tutorials/</a:t>
            </a:r>
            <a:r>
              <a:rPr lang="en-US" dirty="0" err="1"/>
              <a:t>kafka-authn-authz</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115</a:t>
            </a:fld>
            <a:endParaRPr lang="en-US"/>
          </a:p>
        </p:txBody>
      </p:sp>
    </p:spTree>
    <p:extLst>
      <p:ext uri="{BB962C8B-B14F-4D97-AF65-F5344CB8AC3E}">
        <p14:creationId xmlns:p14="http://schemas.microsoft.com/office/powerpoint/2010/main" val="13145644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docs.confluent.io</a:t>
            </a:r>
            <a:r>
              <a:rPr lang="en-US" dirty="0"/>
              <a:t>/platform/current/</a:t>
            </a:r>
            <a:r>
              <a:rPr lang="en-US" dirty="0" err="1"/>
              <a:t>kafka</a:t>
            </a:r>
            <a:r>
              <a:rPr lang="en-US" dirty="0"/>
              <a:t>/</a:t>
            </a:r>
            <a:r>
              <a:rPr lang="en-US" dirty="0" err="1"/>
              <a:t>authentication_ssl.html</a:t>
            </a:r>
            <a:br>
              <a:rPr lang="en-US" dirty="0"/>
            </a:br>
            <a:br>
              <a:rPr lang="en-US" dirty="0"/>
            </a:br>
            <a:r>
              <a:rPr lang="en-US" dirty="0"/>
              <a:t>https://</a:t>
            </a:r>
            <a:r>
              <a:rPr lang="en-US" dirty="0" err="1"/>
              <a:t>cwiki.apache.org</a:t>
            </a:r>
            <a:r>
              <a:rPr lang="en-US" dirty="0"/>
              <a:t>/confluence/display/KAFKA/</a:t>
            </a:r>
            <a:r>
              <a:rPr lang="en-US" dirty="0" err="1"/>
              <a:t>Kafka+Authorization+Command+Line+Interface</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116</a:t>
            </a:fld>
            <a:endParaRPr lang="en-US"/>
          </a:p>
        </p:txBody>
      </p:sp>
    </p:spTree>
    <p:extLst>
      <p:ext uri="{BB962C8B-B14F-4D97-AF65-F5344CB8AC3E}">
        <p14:creationId xmlns:p14="http://schemas.microsoft.com/office/powerpoint/2010/main" val="13028559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117</a:t>
            </a:fld>
            <a:endParaRPr lang="en-US"/>
          </a:p>
        </p:txBody>
      </p:sp>
    </p:spTree>
    <p:extLst>
      <p:ext uri="{BB962C8B-B14F-4D97-AF65-F5344CB8AC3E}">
        <p14:creationId xmlns:p14="http://schemas.microsoft.com/office/powerpoint/2010/main" val="42285385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www.confluent.io</a:t>
            </a:r>
            <a:r>
              <a:rPr lang="en-US" dirty="0"/>
              <a:t>/confluent-cloud/compare-managed-</a:t>
            </a:r>
            <a:r>
              <a:rPr lang="en-US" dirty="0" err="1"/>
              <a:t>kafka</a:t>
            </a:r>
            <a:r>
              <a:rPr lang="en-US" dirty="0"/>
              <a:t>-services/</a:t>
            </a:r>
          </a:p>
          <a:p>
            <a:endParaRPr lang="en-US" dirty="0"/>
          </a:p>
          <a:p>
            <a:r>
              <a:rPr lang="en-US" dirty="0"/>
              <a:t>https://</a:t>
            </a:r>
            <a:r>
              <a:rPr lang="en-US" dirty="0" err="1"/>
              <a:t>www.confluent.io</a:t>
            </a:r>
            <a:r>
              <a:rPr lang="en-US" dirty="0"/>
              <a:t>/confluent-cloud/pricing/</a:t>
            </a:r>
          </a:p>
        </p:txBody>
      </p:sp>
      <p:sp>
        <p:nvSpPr>
          <p:cNvPr id="4" name="Slide Number Placeholder 3"/>
          <p:cNvSpPr>
            <a:spLocks noGrp="1"/>
          </p:cNvSpPr>
          <p:nvPr>
            <p:ph type="sldNum" sz="quarter" idx="5"/>
          </p:nvPr>
        </p:nvSpPr>
        <p:spPr/>
        <p:txBody>
          <a:bodyPr/>
          <a:lstStyle/>
          <a:p>
            <a:fld id="{D67150F6-81C9-F14C-87A9-BD73689002E6}" type="slidenum">
              <a:rPr lang="en-US" smtClean="0"/>
              <a:t>118</a:t>
            </a:fld>
            <a:endParaRPr lang="en-US"/>
          </a:p>
        </p:txBody>
      </p:sp>
    </p:spTree>
    <p:extLst>
      <p:ext uri="{BB962C8B-B14F-4D97-AF65-F5344CB8AC3E}">
        <p14:creationId xmlns:p14="http://schemas.microsoft.com/office/powerpoint/2010/main" val="3338297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www.softkraft.co</a:t>
            </a:r>
            <a:r>
              <a:rPr lang="en-US" dirty="0"/>
              <a:t>/</a:t>
            </a:r>
            <a:r>
              <a:rPr lang="en-US" dirty="0" err="1"/>
              <a:t>aws</a:t>
            </a:r>
            <a:r>
              <a:rPr lang="en-US" dirty="0"/>
              <a:t>-kinesis-vs-</a:t>
            </a:r>
            <a:r>
              <a:rPr lang="en-US" dirty="0" err="1"/>
              <a:t>kafka</a:t>
            </a:r>
            <a:r>
              <a:rPr lang="en-US" dirty="0"/>
              <a:t>-comparison/#what-is-amazon-kinesis</a:t>
            </a:r>
          </a:p>
          <a:p>
            <a:endParaRPr lang="en-US" dirty="0"/>
          </a:p>
          <a:p>
            <a:r>
              <a:rPr lang="en-US" dirty="0"/>
              <a:t>https://</a:t>
            </a:r>
            <a:r>
              <a:rPr lang="en-US" dirty="0" err="1"/>
              <a:t>www.xplenty.com</a:t>
            </a:r>
            <a:r>
              <a:rPr lang="en-US" dirty="0"/>
              <a:t>/blog/amazon-kinesis-vs-</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119</a:t>
            </a:fld>
            <a:endParaRPr lang="en-US"/>
          </a:p>
        </p:txBody>
      </p:sp>
    </p:spTree>
    <p:extLst>
      <p:ext uri="{BB962C8B-B14F-4D97-AF65-F5344CB8AC3E}">
        <p14:creationId xmlns:p14="http://schemas.microsoft.com/office/powerpoint/2010/main" val="169571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12</a:t>
            </a:fld>
            <a:endParaRPr lang="en-US"/>
          </a:p>
        </p:txBody>
      </p:sp>
    </p:spTree>
    <p:extLst>
      <p:ext uri="{BB962C8B-B14F-4D97-AF65-F5344CB8AC3E}">
        <p14:creationId xmlns:p14="http://schemas.microsoft.com/office/powerpoint/2010/main" val="19134322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www.codit.eu</a:t>
            </a:r>
            <a:r>
              <a:rPr lang="en-US" dirty="0"/>
              <a:t>/blog/getting-familiar-with-azure-event-hubs-for-apache-</a:t>
            </a:r>
            <a:r>
              <a:rPr lang="en-US" dirty="0" err="1"/>
              <a:t>kafka</a:t>
            </a:r>
            <a:r>
              <a:rPr lang="en-US" dirty="0"/>
              <a:t>/?</a:t>
            </a:r>
            <a:r>
              <a:rPr lang="en-US" dirty="0" err="1"/>
              <a:t>country_sel</a:t>
            </a:r>
            <a:r>
              <a:rPr lang="en-US" dirty="0"/>
              <a:t>=be</a:t>
            </a:r>
          </a:p>
        </p:txBody>
      </p:sp>
      <p:sp>
        <p:nvSpPr>
          <p:cNvPr id="4" name="Slide Number Placeholder 3"/>
          <p:cNvSpPr>
            <a:spLocks noGrp="1"/>
          </p:cNvSpPr>
          <p:nvPr>
            <p:ph type="sldNum" sz="quarter" idx="5"/>
          </p:nvPr>
        </p:nvSpPr>
        <p:spPr/>
        <p:txBody>
          <a:bodyPr/>
          <a:lstStyle/>
          <a:p>
            <a:fld id="{D67150F6-81C9-F14C-87A9-BD73689002E6}" type="slidenum">
              <a:rPr lang="en-US" smtClean="0"/>
              <a:t>120</a:t>
            </a:fld>
            <a:endParaRPr lang="en-US"/>
          </a:p>
        </p:txBody>
      </p:sp>
    </p:spTree>
    <p:extLst>
      <p:ext uri="{BB962C8B-B14F-4D97-AF65-F5344CB8AC3E}">
        <p14:creationId xmlns:p14="http://schemas.microsoft.com/office/powerpoint/2010/main" val="8703949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/google-cloud/google-pub-sub-lite-for-kafka-users-dec8a7cfc5e5</a:t>
            </a:r>
          </a:p>
          <a:p>
            <a:endParaRPr lang="en-US" dirty="0"/>
          </a:p>
          <a:p>
            <a:r>
              <a:rPr lang="en-US" dirty="0"/>
              <a:t>https://</a:t>
            </a:r>
            <a:r>
              <a:rPr lang="en-US" dirty="0" err="1"/>
              <a:t>cloud.google.com</a:t>
            </a:r>
            <a:r>
              <a:rPr lang="en-US" dirty="0"/>
              <a:t>/</a:t>
            </a:r>
            <a:r>
              <a:rPr lang="en-US" dirty="0" err="1"/>
              <a:t>pubsub</a:t>
            </a:r>
            <a:r>
              <a:rPr lang="en-US" dirty="0"/>
              <a:t>/docs/choosing-</a:t>
            </a:r>
            <a:r>
              <a:rPr lang="en-US" dirty="0" err="1"/>
              <a:t>pubsub</a:t>
            </a:r>
            <a:r>
              <a:rPr lang="en-US" dirty="0"/>
              <a:t>-or-lite</a:t>
            </a:r>
          </a:p>
        </p:txBody>
      </p:sp>
      <p:sp>
        <p:nvSpPr>
          <p:cNvPr id="4" name="Slide Number Placeholder 3"/>
          <p:cNvSpPr>
            <a:spLocks noGrp="1"/>
          </p:cNvSpPr>
          <p:nvPr>
            <p:ph type="sldNum" sz="quarter" idx="5"/>
          </p:nvPr>
        </p:nvSpPr>
        <p:spPr/>
        <p:txBody>
          <a:bodyPr/>
          <a:lstStyle/>
          <a:p>
            <a:fld id="{D67150F6-81C9-F14C-87A9-BD73689002E6}" type="slidenum">
              <a:rPr lang="en-US" smtClean="0"/>
              <a:t>121</a:t>
            </a:fld>
            <a:endParaRPr lang="en-US"/>
          </a:p>
        </p:txBody>
      </p:sp>
    </p:spTree>
    <p:extLst>
      <p:ext uri="{BB962C8B-B14F-4D97-AF65-F5344CB8AC3E}">
        <p14:creationId xmlns:p14="http://schemas.microsoft.com/office/powerpoint/2010/main" val="30698700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/google-cloud/google-pub-sub-lite-for-kafka-users-dec8a7cfc5e5</a:t>
            </a:r>
          </a:p>
          <a:p>
            <a:endParaRPr lang="en-US" dirty="0"/>
          </a:p>
          <a:p>
            <a:r>
              <a:rPr lang="en-US" dirty="0"/>
              <a:t>https://</a:t>
            </a:r>
            <a:r>
              <a:rPr lang="en-US" dirty="0" err="1"/>
              <a:t>cloud.google.com</a:t>
            </a:r>
            <a:r>
              <a:rPr lang="en-US" dirty="0"/>
              <a:t>/</a:t>
            </a:r>
            <a:r>
              <a:rPr lang="en-US" dirty="0" err="1"/>
              <a:t>pubsub</a:t>
            </a:r>
            <a:r>
              <a:rPr lang="en-US" dirty="0"/>
              <a:t>/docs/choosing-</a:t>
            </a:r>
            <a:r>
              <a:rPr lang="en-US" dirty="0" err="1"/>
              <a:t>pubsub</a:t>
            </a:r>
            <a:r>
              <a:rPr lang="en-US" dirty="0"/>
              <a:t>-or-lite</a:t>
            </a:r>
          </a:p>
        </p:txBody>
      </p:sp>
      <p:sp>
        <p:nvSpPr>
          <p:cNvPr id="4" name="Slide Number Placeholder 3"/>
          <p:cNvSpPr>
            <a:spLocks noGrp="1"/>
          </p:cNvSpPr>
          <p:nvPr>
            <p:ph type="sldNum" sz="quarter" idx="5"/>
          </p:nvPr>
        </p:nvSpPr>
        <p:spPr/>
        <p:txBody>
          <a:bodyPr/>
          <a:lstStyle/>
          <a:p>
            <a:fld id="{D67150F6-81C9-F14C-87A9-BD73689002E6}" type="slidenum">
              <a:rPr lang="en-US" smtClean="0"/>
              <a:t>122</a:t>
            </a:fld>
            <a:endParaRPr lang="en-US"/>
          </a:p>
        </p:txBody>
      </p:sp>
    </p:spTree>
    <p:extLst>
      <p:ext uri="{BB962C8B-B14F-4D97-AF65-F5344CB8AC3E}">
        <p14:creationId xmlns:p14="http://schemas.microsoft.com/office/powerpoint/2010/main" val="4268366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/google-cloud/google-pub-sub-lite-for-kafka-users-dec8a7cfc5e5</a:t>
            </a:r>
          </a:p>
          <a:p>
            <a:endParaRPr lang="en-US" dirty="0"/>
          </a:p>
          <a:p>
            <a:r>
              <a:rPr lang="en-US" dirty="0"/>
              <a:t>https://</a:t>
            </a:r>
            <a:r>
              <a:rPr lang="en-US" dirty="0" err="1"/>
              <a:t>cloud.google.com</a:t>
            </a:r>
            <a:r>
              <a:rPr lang="en-US" dirty="0"/>
              <a:t>/</a:t>
            </a:r>
            <a:r>
              <a:rPr lang="en-US" dirty="0" err="1"/>
              <a:t>pubsub</a:t>
            </a:r>
            <a:r>
              <a:rPr lang="en-US" dirty="0"/>
              <a:t>/docs/choosing-</a:t>
            </a:r>
            <a:r>
              <a:rPr lang="en-US" dirty="0" err="1"/>
              <a:t>pubsub</a:t>
            </a:r>
            <a:r>
              <a:rPr lang="en-US" dirty="0"/>
              <a:t>-or-lite</a:t>
            </a:r>
          </a:p>
        </p:txBody>
      </p:sp>
      <p:sp>
        <p:nvSpPr>
          <p:cNvPr id="4" name="Slide Number Placeholder 3"/>
          <p:cNvSpPr>
            <a:spLocks noGrp="1"/>
          </p:cNvSpPr>
          <p:nvPr>
            <p:ph type="sldNum" sz="quarter" idx="5"/>
          </p:nvPr>
        </p:nvSpPr>
        <p:spPr/>
        <p:txBody>
          <a:bodyPr/>
          <a:lstStyle/>
          <a:p>
            <a:fld id="{D67150F6-81C9-F14C-87A9-BD73689002E6}" type="slidenum">
              <a:rPr lang="en-US" smtClean="0"/>
              <a:t>123</a:t>
            </a:fld>
            <a:endParaRPr lang="en-US"/>
          </a:p>
        </p:txBody>
      </p:sp>
    </p:spTree>
    <p:extLst>
      <p:ext uri="{BB962C8B-B14F-4D97-AF65-F5344CB8AC3E}">
        <p14:creationId xmlns:p14="http://schemas.microsoft.com/office/powerpoint/2010/main" val="29648957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124</a:t>
            </a:fld>
            <a:endParaRPr lang="en-US"/>
          </a:p>
        </p:txBody>
      </p:sp>
    </p:spTree>
    <p:extLst>
      <p:ext uri="{BB962C8B-B14F-4D97-AF65-F5344CB8AC3E}">
        <p14:creationId xmlns:p14="http://schemas.microsoft.com/office/powerpoint/2010/main" val="41870424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125</a:t>
            </a:fld>
            <a:endParaRPr lang="en-US"/>
          </a:p>
        </p:txBody>
      </p:sp>
    </p:spTree>
    <p:extLst>
      <p:ext uri="{BB962C8B-B14F-4D97-AF65-F5344CB8AC3E}">
        <p14:creationId xmlns:p14="http://schemas.microsoft.com/office/powerpoint/2010/main" val="1201509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Interactive whiteboard session to show what you could do with a session window on the current dataset.</a:t>
            </a:r>
            <a:br>
              <a:rPr lang="en-US"/>
            </a:br>
            <a:br>
              <a:rPr lang="en-US"/>
            </a:br>
            <a:r>
              <a:rPr lang="en-US"/>
              <a:t>=&gt; merge results into single data point for entire highway section (all lanes and all vehicles)</a:t>
            </a:r>
            <a:br>
              <a:rPr lang="en-US"/>
            </a:br>
            <a:r>
              <a:rPr lang="en-US"/>
              <a:t>=&gt; if average speed &lt; 50 km =&gt; traffic jam</a:t>
            </a:r>
            <a:br>
              <a:rPr lang="en-US"/>
            </a:br>
            <a:r>
              <a:rPr lang="en-US"/>
              <a:t>=&gt; send this out to another topic</a:t>
            </a:r>
            <a:br>
              <a:rPr lang="en-US"/>
            </a:br>
            <a:r>
              <a:rPr lang="en-US"/>
              <a:t>=&gt; apply session window with a gap of 5 minutes</a:t>
            </a:r>
            <a:br>
              <a:rPr lang="en-US"/>
            </a:br>
            <a:r>
              <a:rPr lang="en-US"/>
              <a:t>=&gt; aggregate results: vehicle count</a:t>
            </a:r>
            <a:br>
              <a:rPr lang="en-US"/>
            </a:br>
            <a:r>
              <a:rPr lang="en-US"/>
              <a:t>=&gt; resulting output should give you the amount of vehicles involved within a traffic jam </a:t>
            </a:r>
          </a:p>
          <a:p>
            <a:r>
              <a:rPr lang="en-US"/>
              <a:t>=&gt; Because you also know the length of every given session you should also be able to know how long it lasted.</a:t>
            </a:r>
          </a:p>
        </p:txBody>
      </p:sp>
      <p:sp>
        <p:nvSpPr>
          <p:cNvPr id="4" name="Slide Number Placeholder 3"/>
          <p:cNvSpPr>
            <a:spLocks noGrp="1"/>
          </p:cNvSpPr>
          <p:nvPr>
            <p:ph type="sldNum" sz="quarter" idx="5"/>
          </p:nvPr>
        </p:nvSpPr>
        <p:spPr/>
        <p:txBody>
          <a:bodyPr/>
          <a:lstStyle/>
          <a:p>
            <a:fld id="{D67150F6-81C9-F14C-87A9-BD73689002E6}" type="slidenum">
              <a:rPr lang="en-US" smtClean="0"/>
              <a:t>126</a:t>
            </a:fld>
            <a:endParaRPr lang="en-US"/>
          </a:p>
        </p:txBody>
      </p:sp>
    </p:spTree>
    <p:extLst>
      <p:ext uri="{BB962C8B-B14F-4D97-AF65-F5344CB8AC3E}">
        <p14:creationId xmlns:p14="http://schemas.microsoft.com/office/powerpoint/2010/main" val="21463312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Interactive whiteboard session to show what you could do with a session window on the current dataset.</a:t>
            </a:r>
            <a:br>
              <a:rPr lang="en-US"/>
            </a:br>
            <a:br>
              <a:rPr lang="en-US"/>
            </a:br>
            <a:r>
              <a:rPr lang="en-US"/>
              <a:t>=&gt; merge results into single data point for entire highway section (all lanes and all vehicles)</a:t>
            </a:r>
            <a:br>
              <a:rPr lang="en-US"/>
            </a:br>
            <a:r>
              <a:rPr lang="en-US"/>
              <a:t>=&gt; if average speed &lt; 50 km =&gt; traffic jam</a:t>
            </a:r>
            <a:br>
              <a:rPr lang="en-US"/>
            </a:br>
            <a:r>
              <a:rPr lang="en-US"/>
              <a:t>=&gt; send this out to another topic</a:t>
            </a:r>
            <a:br>
              <a:rPr lang="en-US"/>
            </a:br>
            <a:r>
              <a:rPr lang="en-US"/>
              <a:t>=&gt; apply session window with a gap of 5 minutes</a:t>
            </a:r>
            <a:br>
              <a:rPr lang="en-US"/>
            </a:br>
            <a:r>
              <a:rPr lang="en-US"/>
              <a:t>=&gt; aggregate results: vehicle count</a:t>
            </a:r>
            <a:br>
              <a:rPr lang="en-US"/>
            </a:br>
            <a:r>
              <a:rPr lang="en-US"/>
              <a:t>=&gt; resulting output should give you the amount of vehicles involved within a traffic jam </a:t>
            </a:r>
          </a:p>
          <a:p>
            <a:r>
              <a:rPr lang="en-US"/>
              <a:t>=&gt; Because you also know the length of every given session you should also be able to know how long it lasted.</a:t>
            </a:r>
          </a:p>
        </p:txBody>
      </p:sp>
      <p:sp>
        <p:nvSpPr>
          <p:cNvPr id="4" name="Slide Number Placeholder 3"/>
          <p:cNvSpPr>
            <a:spLocks noGrp="1"/>
          </p:cNvSpPr>
          <p:nvPr>
            <p:ph type="sldNum" sz="quarter" idx="5"/>
          </p:nvPr>
        </p:nvSpPr>
        <p:spPr/>
        <p:txBody>
          <a:bodyPr/>
          <a:lstStyle/>
          <a:p>
            <a:fld id="{D67150F6-81C9-F14C-87A9-BD73689002E6}" type="slidenum">
              <a:rPr lang="en-US" smtClean="0"/>
              <a:t>127</a:t>
            </a:fld>
            <a:endParaRPr lang="en-US"/>
          </a:p>
        </p:txBody>
      </p:sp>
    </p:spTree>
    <p:extLst>
      <p:ext uri="{BB962C8B-B14F-4D97-AF65-F5344CB8AC3E}">
        <p14:creationId xmlns:p14="http://schemas.microsoft.com/office/powerpoint/2010/main" val="27746876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Interactive whiteboard session to show what you could do with a session window on the current dataset.</a:t>
            </a:r>
            <a:br>
              <a:rPr lang="en-US"/>
            </a:br>
            <a:br>
              <a:rPr lang="en-US"/>
            </a:br>
            <a:r>
              <a:rPr lang="en-US"/>
              <a:t>=&gt; merge results into single data point for entire highway section (all lanes and all vehicles)</a:t>
            </a:r>
            <a:br>
              <a:rPr lang="en-US"/>
            </a:br>
            <a:r>
              <a:rPr lang="en-US"/>
              <a:t>=&gt; if average speed &lt; 50 km =&gt; traffic jam</a:t>
            </a:r>
            <a:br>
              <a:rPr lang="en-US"/>
            </a:br>
            <a:r>
              <a:rPr lang="en-US"/>
              <a:t>=&gt; send this out to another topic</a:t>
            </a:r>
            <a:br>
              <a:rPr lang="en-US"/>
            </a:br>
            <a:r>
              <a:rPr lang="en-US"/>
              <a:t>=&gt; apply session window with a gap of 5 minutes</a:t>
            </a:r>
            <a:br>
              <a:rPr lang="en-US"/>
            </a:br>
            <a:r>
              <a:rPr lang="en-US"/>
              <a:t>=&gt; aggregate results: vehicle count</a:t>
            </a:r>
            <a:br>
              <a:rPr lang="en-US"/>
            </a:br>
            <a:r>
              <a:rPr lang="en-US"/>
              <a:t>=&gt; resulting output should give you the amount of vehicles involved within a traffic jam </a:t>
            </a:r>
          </a:p>
          <a:p>
            <a:r>
              <a:rPr lang="en-US"/>
              <a:t>=&gt; Because you also know the length of every given session you should also be able to know how long it lasted.</a:t>
            </a:r>
          </a:p>
        </p:txBody>
      </p:sp>
      <p:sp>
        <p:nvSpPr>
          <p:cNvPr id="4" name="Slide Number Placeholder 3"/>
          <p:cNvSpPr>
            <a:spLocks noGrp="1"/>
          </p:cNvSpPr>
          <p:nvPr>
            <p:ph type="sldNum" sz="quarter" idx="5"/>
          </p:nvPr>
        </p:nvSpPr>
        <p:spPr/>
        <p:txBody>
          <a:bodyPr/>
          <a:lstStyle/>
          <a:p>
            <a:fld id="{D67150F6-81C9-F14C-87A9-BD73689002E6}" type="slidenum">
              <a:rPr lang="en-US" smtClean="0"/>
              <a:t>128</a:t>
            </a:fld>
            <a:endParaRPr lang="en-US"/>
          </a:p>
        </p:txBody>
      </p:sp>
    </p:spTree>
    <p:extLst>
      <p:ext uri="{BB962C8B-B14F-4D97-AF65-F5344CB8AC3E}">
        <p14:creationId xmlns:p14="http://schemas.microsoft.com/office/powerpoint/2010/main" val="100938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b="0" i="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1" name="Shape 11"/>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b="0" i="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2" name="Shape 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2182825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6000" b="0" i="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6" name="Shape 46"/>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rtl="0">
              <a:spcBef>
                <a:spcPts val="0"/>
              </a:spcBef>
              <a:spcAft>
                <a:spcPts val="0"/>
              </a:spcAft>
              <a:buSzPts val="1800"/>
              <a:buChar char="●"/>
              <a:defRPr b="0" i="0"/>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Edit Master text styles</a:t>
            </a:r>
          </a:p>
        </p:txBody>
      </p:sp>
      <p:sp>
        <p:nvSpPr>
          <p:cNvPr id="47" name="Shape 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71785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127277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0" i="0"/>
            </a:lvl1pPr>
          </a:lstStyle>
          <a:p>
            <a:r>
              <a:rPr lang="en-US"/>
              <a:t>Click to edit Master title style</a:t>
            </a:r>
          </a:p>
        </p:txBody>
      </p:sp>
      <p:sp>
        <p:nvSpPr>
          <p:cNvPr id="3" name="Content Placeholder 2"/>
          <p:cNvSpPr>
            <a:spLocks noGrp="1"/>
          </p:cNvSpPr>
          <p:nvPr>
            <p:ph idx="1"/>
          </p:nvPr>
        </p:nvSpPr>
        <p:spPr/>
        <p:txBody>
          <a:bodyPr/>
          <a:lstStyle>
            <a:lvl1pPr>
              <a:defRPr sz="2800" b="0" i="0"/>
            </a:lvl1pPr>
            <a:lvl2pPr>
              <a:defRPr sz="2800" b="0" i="0">
                <a:latin typeface="Calibri Regular"/>
              </a:defRPr>
            </a:lvl2pPr>
            <a:lvl3pPr>
              <a:defRPr sz="2800" b="0" i="0">
                <a:latin typeface="Calibri Regular"/>
              </a:defRPr>
            </a:lvl3pPr>
            <a:lvl4pPr>
              <a:defRPr sz="2800" b="0" i="0">
                <a:latin typeface="Calibri Regular"/>
              </a:defRPr>
            </a:lvl4pPr>
            <a:lvl5pPr>
              <a:defRPr sz="2800" b="0" i="0">
                <a:latin typeface="Calibri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38A77-5145-E74D-8587-73CC91E87E3A}" type="datetime1">
              <a:rPr lang="en-US" smtClean="0"/>
              <a:t>4/12/21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01632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1. Cover dia" preserve="1">
  <p:cSld name="C1. Cover dia">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69261" y="4210187"/>
            <a:ext cx="6100400" cy="2412000"/>
          </a:xfrm>
          <a:prstGeom prst="rect">
            <a:avLst/>
          </a:prstGeom>
          <a:noFill/>
          <a:ln>
            <a:noFill/>
          </a:ln>
        </p:spPr>
        <p:txBody>
          <a:bodyPr spcFirstLastPara="1" wrap="square" lIns="91425" tIns="91425" rIns="91425" bIns="91425" anchor="t" anchorCtr="0"/>
          <a:lstStyle>
            <a:lvl1pPr marL="609585" marR="0" lvl="0" indent="-304792" algn="l" rtl="0">
              <a:lnSpc>
                <a:spcPct val="90000"/>
              </a:lnSpc>
              <a:spcBef>
                <a:spcPts val="1333"/>
              </a:spcBef>
              <a:spcAft>
                <a:spcPts val="0"/>
              </a:spcAft>
              <a:buClr>
                <a:schemeClr val="lt1"/>
              </a:buClr>
              <a:buSzPts val="1800"/>
              <a:buFont typeface="Arial"/>
              <a:buNone/>
              <a:defRPr sz="2400" b="0" i="0" u="none" strike="noStrike" cap="none">
                <a:solidFill>
                  <a:schemeClr val="lt1"/>
                </a:solidFill>
                <a:latin typeface="Calibri Regular"/>
                <a:ea typeface="Calibri Regular"/>
                <a:cs typeface="Arial"/>
                <a:sym typeface="Arial"/>
              </a:defRPr>
            </a:lvl1pPr>
            <a:lvl2pPr marL="1219170" marR="0" lvl="1" indent="-507987" algn="l" rtl="0">
              <a:lnSpc>
                <a:spcPct val="90000"/>
              </a:lnSpc>
              <a:spcBef>
                <a:spcPts val="667"/>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2pPr>
            <a:lvl3pPr marL="1828754" marR="0" lvl="2" indent="-474121" algn="l" rtl="0">
              <a:lnSpc>
                <a:spcPct val="90000"/>
              </a:lnSpc>
              <a:spcBef>
                <a:spcPts val="667"/>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3pPr>
            <a:lvl4pPr marL="2438339" marR="0" lvl="3"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3047924" marR="0" lvl="4"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3657509" marR="0" lvl="5"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54" name="Shape 54"/>
          <p:cNvSpPr txBox="1">
            <a:spLocks noGrp="1"/>
          </p:cNvSpPr>
          <p:nvPr>
            <p:ph type="body" idx="2"/>
          </p:nvPr>
        </p:nvSpPr>
        <p:spPr>
          <a:xfrm>
            <a:off x="483881" y="1534964"/>
            <a:ext cx="6100400" cy="2369600"/>
          </a:xfrm>
          <a:prstGeom prst="rect">
            <a:avLst/>
          </a:prstGeom>
          <a:noFill/>
          <a:ln>
            <a:noFill/>
          </a:ln>
        </p:spPr>
        <p:txBody>
          <a:bodyPr spcFirstLastPara="1" wrap="square" lIns="91425" tIns="91425" rIns="91425" bIns="91425" anchor="t" anchorCtr="0"/>
          <a:lstStyle>
            <a:lvl1pPr marL="609585" marR="0" lvl="0" indent="-304792" algn="l" rtl="0">
              <a:lnSpc>
                <a:spcPct val="90000"/>
              </a:lnSpc>
              <a:spcBef>
                <a:spcPts val="1333"/>
              </a:spcBef>
              <a:spcAft>
                <a:spcPts val="0"/>
              </a:spcAft>
              <a:buClr>
                <a:schemeClr val="lt1"/>
              </a:buClr>
              <a:buSzPts val="2400"/>
              <a:buFont typeface="Arial"/>
              <a:buNone/>
              <a:defRPr sz="4000" b="0" i="0" u="none" strike="noStrike" cap="none">
                <a:solidFill>
                  <a:schemeClr val="lt1"/>
                </a:solidFill>
                <a:latin typeface="Calibri Regular"/>
                <a:ea typeface="Calibri Regular"/>
                <a:cs typeface="Arial"/>
                <a:sym typeface="Arial"/>
              </a:defRPr>
            </a:lvl1pPr>
            <a:lvl2pPr marL="1219170" marR="0" lvl="1" indent="-507987" algn="l" rtl="0">
              <a:lnSpc>
                <a:spcPct val="90000"/>
              </a:lnSpc>
              <a:spcBef>
                <a:spcPts val="667"/>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2pPr>
            <a:lvl3pPr marL="1828754" marR="0" lvl="2" indent="-474121" algn="l" rtl="0">
              <a:lnSpc>
                <a:spcPct val="90000"/>
              </a:lnSpc>
              <a:spcBef>
                <a:spcPts val="667"/>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3pPr>
            <a:lvl4pPr marL="2438339" marR="0" lvl="3"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3047924" marR="0" lvl="4"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3657509" marR="0" lvl="5"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2305996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el en object" type="obj" preserve="1">
  <p:cSld name="3_Titel en objec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62" name="Shape 62"/>
          <p:cNvSpPr txBox="1">
            <a:spLocks noGrp="1"/>
          </p:cNvSpPr>
          <p:nvPr>
            <p:ph type="body" idx="1"/>
          </p:nvPr>
        </p:nvSpPr>
        <p:spPr>
          <a:xfrm>
            <a:off x="609600" y="1600201"/>
            <a:ext cx="10972800" cy="4526000"/>
          </a:xfrm>
          <a:prstGeom prst="rect">
            <a:avLst/>
          </a:prstGeom>
          <a:noFill/>
          <a:ln>
            <a:noFill/>
          </a:ln>
        </p:spPr>
        <p:txBody>
          <a:bodyPr spcFirstLastPara="1" wrap="square" lIns="91425" tIns="91425" rIns="91425" bIns="91425" anchor="t" anchorCtr="0"/>
          <a:lstStyle>
            <a:lvl1pPr marL="609585" marR="0" lvl="0" indent="-507987" algn="l" rtl="0">
              <a:spcBef>
                <a:spcPts val="640"/>
              </a:spcBef>
              <a:spcAft>
                <a:spcPts val="0"/>
              </a:spcAft>
              <a:buClr>
                <a:schemeClr val="accent1"/>
              </a:buClr>
              <a:buSzPts val="2400"/>
              <a:buFont typeface="Noto Sans Symbols"/>
              <a:buChar char="▪"/>
              <a:defRPr sz="32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2429557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Twee objecten" preserve="1">
  <p:cSld name="4_Twee objecten">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65" name="Shape 65"/>
          <p:cNvSpPr txBox="1">
            <a:spLocks noGrp="1"/>
          </p:cNvSpPr>
          <p:nvPr>
            <p:ph type="body" idx="1"/>
          </p:nvPr>
        </p:nvSpPr>
        <p:spPr>
          <a:xfrm>
            <a:off x="609600" y="1200151"/>
            <a:ext cx="5384800" cy="4635600"/>
          </a:xfrm>
          <a:prstGeom prst="rect">
            <a:avLst/>
          </a:prstGeom>
          <a:noFill/>
          <a:ln>
            <a:noFill/>
          </a:ln>
        </p:spPr>
        <p:txBody>
          <a:bodyPr spcFirstLastPara="1" wrap="square" lIns="91425" tIns="91425" rIns="91425" bIns="91425" anchor="t" anchorCtr="0"/>
          <a:lstStyle>
            <a:lvl1pPr marL="609585" marR="0" lvl="0" indent="-507987" algn="l" rtl="0">
              <a:spcBef>
                <a:spcPts val="640"/>
              </a:spcBef>
              <a:spcAft>
                <a:spcPts val="0"/>
              </a:spcAft>
              <a:buClr>
                <a:schemeClr val="dk2"/>
              </a:buClr>
              <a:buSzPts val="2400"/>
              <a:buFont typeface="Noto Sans Symbols"/>
              <a:buChar char="▪"/>
              <a:defRPr sz="32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66" name="Shape 66"/>
          <p:cNvSpPr txBox="1">
            <a:spLocks noGrp="1"/>
          </p:cNvSpPr>
          <p:nvPr>
            <p:ph type="body" idx="2"/>
          </p:nvPr>
        </p:nvSpPr>
        <p:spPr>
          <a:xfrm>
            <a:off x="6197600" y="1200151"/>
            <a:ext cx="5384800" cy="4635600"/>
          </a:xfrm>
          <a:prstGeom prst="rect">
            <a:avLst/>
          </a:prstGeom>
          <a:noFill/>
          <a:ln>
            <a:noFill/>
          </a:ln>
        </p:spPr>
        <p:txBody>
          <a:bodyPr spcFirstLastPara="1" wrap="square" lIns="91425" tIns="91425" rIns="91425" bIns="91425" anchor="t" anchorCtr="0"/>
          <a:lstStyle>
            <a:lvl1pPr marL="609585" marR="0" lvl="0" indent="-507987" algn="l" rtl="0">
              <a:spcBef>
                <a:spcPts val="640"/>
              </a:spcBef>
              <a:spcAft>
                <a:spcPts val="0"/>
              </a:spcAft>
              <a:buClr>
                <a:schemeClr val="dk2"/>
              </a:buClr>
              <a:buSzPts val="2400"/>
              <a:buFont typeface="Noto Sans Symbols"/>
              <a:buChar char="▪"/>
              <a:defRPr sz="32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3540675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Heading + tekst " preserve="1">
  <p:cSld name="6_Heading + tekst ">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09599" y="1116521"/>
            <a:ext cx="10887200" cy="6396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2"/>
                </a:solidFill>
                <a:latin typeface="Calibri Regular"/>
                <a:ea typeface="Calibri Regular"/>
                <a:cs typeface="Arial"/>
                <a:sym typeface="Arial"/>
              </a:defRPr>
            </a:lvl1pPr>
            <a:lvl2pPr marL="1219170" marR="0" lvl="1" indent="-304792" algn="l" rtl="0">
              <a:spcBef>
                <a:spcPts val="533"/>
              </a:spcBef>
              <a:spcAft>
                <a:spcPts val="0"/>
              </a:spcAft>
              <a:buClr>
                <a:schemeClr val="dk1"/>
              </a:buClr>
              <a:buSzPts val="2000"/>
              <a:buFont typeface="Arial"/>
              <a:buNone/>
              <a:defRPr sz="2667" b="1" i="0" u="none" strike="noStrike" cap="none">
                <a:solidFill>
                  <a:schemeClr val="dk1"/>
                </a:solidFill>
                <a:latin typeface="Arial"/>
                <a:ea typeface="Arial"/>
                <a:cs typeface="Arial"/>
                <a:sym typeface="Arial"/>
              </a:defRPr>
            </a:lvl2pPr>
            <a:lvl3pPr marL="1828754" marR="0" lvl="2" indent="-304792" algn="l" rtl="0">
              <a:spcBef>
                <a:spcPts val="480"/>
              </a:spcBef>
              <a:spcAft>
                <a:spcPts val="0"/>
              </a:spcAft>
              <a:buClr>
                <a:schemeClr val="dk1"/>
              </a:buClr>
              <a:buSzPts val="1800"/>
              <a:buFont typeface="Arial"/>
              <a:buNone/>
              <a:defRPr sz="2400" b="1" i="0" u="none" strike="noStrike" cap="none">
                <a:solidFill>
                  <a:schemeClr val="dk1"/>
                </a:solidFill>
                <a:latin typeface="Arial"/>
                <a:ea typeface="Arial"/>
                <a:cs typeface="Arial"/>
                <a:sym typeface="Arial"/>
              </a:defRPr>
            </a:lvl3pPr>
            <a:lvl4pPr marL="2438339" marR="0" lvl="3"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4pPr>
            <a:lvl5pPr marL="3047924" marR="0" lvl="4"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5pPr>
            <a:lvl6pPr marL="3657509" marR="0" lvl="5"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6pPr>
            <a:lvl7pPr marL="4267093" marR="0" lvl="6"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7pPr>
            <a:lvl8pPr marL="4876678" marR="0" lvl="7"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8pPr>
            <a:lvl9pPr marL="5486263" marR="0" lvl="8"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69" name="Shape 69"/>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70" name="Shape 70"/>
          <p:cNvSpPr txBox="1">
            <a:spLocks noGrp="1"/>
          </p:cNvSpPr>
          <p:nvPr>
            <p:ph type="body" idx="2"/>
          </p:nvPr>
        </p:nvSpPr>
        <p:spPr>
          <a:xfrm>
            <a:off x="605368" y="2174875"/>
            <a:ext cx="10891200" cy="3584000"/>
          </a:xfrm>
          <a:prstGeom prst="rect">
            <a:avLst/>
          </a:prstGeom>
          <a:noFill/>
          <a:ln>
            <a:noFill/>
          </a:ln>
        </p:spPr>
        <p:txBody>
          <a:bodyPr spcFirstLastPara="1" wrap="square" lIns="91425" tIns="91425" rIns="91425" bIns="91425" anchor="t" anchorCtr="0"/>
          <a:lstStyle>
            <a:lvl1pPr marL="609585" marR="0" lvl="0" indent="-304792" algn="l" rtl="0">
              <a:spcBef>
                <a:spcPts val="427"/>
              </a:spcBef>
              <a:spcAft>
                <a:spcPts val="0"/>
              </a:spcAft>
              <a:buClr>
                <a:schemeClr val="accent1"/>
              </a:buClr>
              <a:buSzPts val="1600"/>
              <a:buFont typeface="Noto Sans Symbols"/>
              <a:buNone/>
              <a:defRPr sz="2133"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1999673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Template team" preserve="1">
  <p:cSld name="9_Template team">
    <p:spTree>
      <p:nvGrpSpPr>
        <p:cNvPr id="1" name="Shape 71"/>
        <p:cNvGrpSpPr/>
        <p:nvPr/>
      </p:nvGrpSpPr>
      <p:grpSpPr>
        <a:xfrm>
          <a:off x="0" y="0"/>
          <a:ext cx="0" cy="0"/>
          <a:chOff x="0" y="0"/>
          <a:chExt cx="0" cy="0"/>
        </a:xfrm>
      </p:grpSpPr>
      <p:cxnSp>
        <p:nvCxnSpPr>
          <p:cNvPr id="72" name="Shape 72"/>
          <p:cNvCxnSpPr/>
          <p:nvPr/>
        </p:nvCxnSpPr>
        <p:spPr>
          <a:xfrm>
            <a:off x="4252879" y="992344"/>
            <a:ext cx="0" cy="5067600"/>
          </a:xfrm>
          <a:prstGeom prst="straightConnector1">
            <a:avLst/>
          </a:prstGeom>
          <a:noFill/>
          <a:ln w="19050" cap="flat" cmpd="sng">
            <a:solidFill>
              <a:schemeClr val="accent1"/>
            </a:solidFill>
            <a:prstDash val="solid"/>
            <a:miter lim="400000"/>
            <a:headEnd type="none" w="sm" len="sm"/>
            <a:tailEnd type="none" w="sm" len="sm"/>
          </a:ln>
        </p:spPr>
      </p:cxnSp>
      <p:cxnSp>
        <p:nvCxnSpPr>
          <p:cNvPr id="73" name="Shape 73"/>
          <p:cNvCxnSpPr/>
          <p:nvPr/>
        </p:nvCxnSpPr>
        <p:spPr>
          <a:xfrm>
            <a:off x="8023825" y="992344"/>
            <a:ext cx="0" cy="5067600"/>
          </a:xfrm>
          <a:prstGeom prst="straightConnector1">
            <a:avLst/>
          </a:prstGeom>
          <a:noFill/>
          <a:ln w="19050" cap="flat" cmpd="sng">
            <a:solidFill>
              <a:schemeClr val="accent1"/>
            </a:solidFill>
            <a:prstDash val="solid"/>
            <a:miter lim="400000"/>
            <a:headEnd type="none" w="sm" len="sm"/>
            <a:tailEnd type="none" w="sm" len="sm"/>
          </a:ln>
        </p:spPr>
      </p:cxnSp>
      <p:sp>
        <p:nvSpPr>
          <p:cNvPr id="74" name="Shape 74"/>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75" name="Shape 75"/>
          <p:cNvSpPr>
            <a:spLocks noGrp="1"/>
          </p:cNvSpPr>
          <p:nvPr>
            <p:ph type="pic" idx="2"/>
          </p:nvPr>
        </p:nvSpPr>
        <p:spPr>
          <a:xfrm>
            <a:off x="5538345" y="1072907"/>
            <a:ext cx="1190400" cy="1545600"/>
          </a:xfrm>
          <a:prstGeom prst="rect">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76" name="Shape 76"/>
          <p:cNvSpPr txBox="1">
            <a:spLocks noGrp="1"/>
          </p:cNvSpPr>
          <p:nvPr>
            <p:ph type="body" idx="1"/>
          </p:nvPr>
        </p:nvSpPr>
        <p:spPr>
          <a:xfrm>
            <a:off x="4405511" y="2711665"/>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7" name="Shape 77"/>
          <p:cNvSpPr txBox="1">
            <a:spLocks noGrp="1"/>
          </p:cNvSpPr>
          <p:nvPr>
            <p:ph type="body" idx="3"/>
          </p:nvPr>
        </p:nvSpPr>
        <p:spPr>
          <a:xfrm>
            <a:off x="4415195" y="3025673"/>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20"/>
              </a:spcBef>
              <a:spcAft>
                <a:spcPts val="0"/>
              </a:spcAft>
              <a:buClr>
                <a:schemeClr val="accent1"/>
              </a:buClr>
              <a:buSzPts val="1200"/>
              <a:buFont typeface="Noto Sans Symbols"/>
              <a:buNone/>
              <a:defRPr sz="16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8" name="Shape 78"/>
          <p:cNvSpPr txBox="1">
            <a:spLocks noGrp="1"/>
          </p:cNvSpPr>
          <p:nvPr>
            <p:ph type="body" idx="4"/>
          </p:nvPr>
        </p:nvSpPr>
        <p:spPr>
          <a:xfrm>
            <a:off x="4415195" y="3694757"/>
            <a:ext cx="3446400" cy="23652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9" name="Shape 79"/>
          <p:cNvSpPr>
            <a:spLocks noGrp="1"/>
          </p:cNvSpPr>
          <p:nvPr>
            <p:ph type="pic" idx="5"/>
          </p:nvPr>
        </p:nvSpPr>
        <p:spPr>
          <a:xfrm>
            <a:off x="9318976" y="1071660"/>
            <a:ext cx="1190400" cy="1545600"/>
          </a:xfrm>
          <a:prstGeom prst="rect">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80" name="Shape 80"/>
          <p:cNvSpPr txBox="1">
            <a:spLocks noGrp="1"/>
          </p:cNvSpPr>
          <p:nvPr>
            <p:ph type="body" idx="6"/>
          </p:nvPr>
        </p:nvSpPr>
        <p:spPr>
          <a:xfrm>
            <a:off x="8186141" y="2710419"/>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1" name="Shape 81"/>
          <p:cNvSpPr txBox="1">
            <a:spLocks noGrp="1"/>
          </p:cNvSpPr>
          <p:nvPr>
            <p:ph type="body" idx="7"/>
          </p:nvPr>
        </p:nvSpPr>
        <p:spPr>
          <a:xfrm>
            <a:off x="8195825" y="3024427"/>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20"/>
              </a:spcBef>
              <a:spcAft>
                <a:spcPts val="0"/>
              </a:spcAft>
              <a:buClr>
                <a:schemeClr val="accent1"/>
              </a:buClr>
              <a:buSzPts val="1200"/>
              <a:buFont typeface="Noto Sans Symbols"/>
              <a:buNone/>
              <a:defRPr sz="16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2" name="Shape 82"/>
          <p:cNvSpPr txBox="1">
            <a:spLocks noGrp="1"/>
          </p:cNvSpPr>
          <p:nvPr>
            <p:ph type="body" idx="8"/>
          </p:nvPr>
        </p:nvSpPr>
        <p:spPr>
          <a:xfrm>
            <a:off x="8195825" y="3693511"/>
            <a:ext cx="3446400" cy="23652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3" name="Shape 83"/>
          <p:cNvSpPr>
            <a:spLocks noGrp="1"/>
          </p:cNvSpPr>
          <p:nvPr>
            <p:ph type="pic" idx="9"/>
          </p:nvPr>
        </p:nvSpPr>
        <p:spPr>
          <a:xfrm>
            <a:off x="1748031" y="1072907"/>
            <a:ext cx="1190400" cy="1545600"/>
          </a:xfrm>
          <a:prstGeom prst="rect">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84" name="Shape 84"/>
          <p:cNvSpPr txBox="1">
            <a:spLocks noGrp="1"/>
          </p:cNvSpPr>
          <p:nvPr>
            <p:ph type="body" idx="13"/>
          </p:nvPr>
        </p:nvSpPr>
        <p:spPr>
          <a:xfrm>
            <a:off x="615196" y="2711665"/>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5" name="Shape 85"/>
          <p:cNvSpPr txBox="1">
            <a:spLocks noGrp="1"/>
          </p:cNvSpPr>
          <p:nvPr>
            <p:ph type="body" idx="14"/>
          </p:nvPr>
        </p:nvSpPr>
        <p:spPr>
          <a:xfrm>
            <a:off x="624880" y="3025673"/>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20"/>
              </a:spcBef>
              <a:spcAft>
                <a:spcPts val="0"/>
              </a:spcAft>
              <a:buClr>
                <a:schemeClr val="accent1"/>
              </a:buClr>
              <a:buSzPts val="1200"/>
              <a:buFont typeface="Noto Sans Symbols"/>
              <a:buNone/>
              <a:defRPr sz="16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6" name="Shape 86"/>
          <p:cNvSpPr txBox="1">
            <a:spLocks noGrp="1"/>
          </p:cNvSpPr>
          <p:nvPr>
            <p:ph type="body" idx="15"/>
          </p:nvPr>
        </p:nvSpPr>
        <p:spPr>
          <a:xfrm>
            <a:off x="624880" y="3694757"/>
            <a:ext cx="3446400" cy="23652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3663410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0_Indeling 4 horizontaal" preserve="1">
  <p:cSld name="10_Indeling 4 horizontaal">
    <p:spTree>
      <p:nvGrpSpPr>
        <p:cNvPr id="1" name="Shape 87"/>
        <p:cNvGrpSpPr/>
        <p:nvPr/>
      </p:nvGrpSpPr>
      <p:grpSpPr>
        <a:xfrm>
          <a:off x="0" y="0"/>
          <a:ext cx="0" cy="0"/>
          <a:chOff x="0" y="0"/>
          <a:chExt cx="0" cy="0"/>
        </a:xfrm>
      </p:grpSpPr>
      <p:cxnSp>
        <p:nvCxnSpPr>
          <p:cNvPr id="88" name="Shape 88"/>
          <p:cNvCxnSpPr/>
          <p:nvPr/>
        </p:nvCxnSpPr>
        <p:spPr>
          <a:xfrm>
            <a:off x="577851" y="3456000"/>
            <a:ext cx="11328000" cy="0"/>
          </a:xfrm>
          <a:prstGeom prst="straightConnector1">
            <a:avLst/>
          </a:prstGeom>
          <a:noFill/>
          <a:ln w="19050" cap="flat" cmpd="sng">
            <a:solidFill>
              <a:schemeClr val="dk2"/>
            </a:solidFill>
            <a:prstDash val="solid"/>
            <a:miter lim="400000"/>
            <a:headEnd type="none" w="sm" len="sm"/>
            <a:tailEnd type="none" w="sm" len="sm"/>
          </a:ln>
        </p:spPr>
      </p:cxnSp>
      <p:cxnSp>
        <p:nvCxnSpPr>
          <p:cNvPr id="89" name="Shape 89"/>
          <p:cNvCxnSpPr/>
          <p:nvPr/>
        </p:nvCxnSpPr>
        <p:spPr>
          <a:xfrm>
            <a:off x="577851" y="2112000"/>
            <a:ext cx="11328000" cy="0"/>
          </a:xfrm>
          <a:prstGeom prst="straightConnector1">
            <a:avLst/>
          </a:prstGeom>
          <a:noFill/>
          <a:ln w="19050" cap="flat" cmpd="sng">
            <a:solidFill>
              <a:schemeClr val="dk2"/>
            </a:solidFill>
            <a:prstDash val="solid"/>
            <a:miter lim="400000"/>
            <a:headEnd type="none" w="sm" len="sm"/>
            <a:tailEnd type="none" w="sm" len="sm"/>
          </a:ln>
        </p:spPr>
      </p:cxnSp>
      <p:cxnSp>
        <p:nvCxnSpPr>
          <p:cNvPr id="90" name="Shape 90"/>
          <p:cNvCxnSpPr/>
          <p:nvPr/>
        </p:nvCxnSpPr>
        <p:spPr>
          <a:xfrm>
            <a:off x="577851" y="4800000"/>
            <a:ext cx="11328000" cy="0"/>
          </a:xfrm>
          <a:prstGeom prst="straightConnector1">
            <a:avLst/>
          </a:prstGeom>
          <a:noFill/>
          <a:ln w="19050" cap="flat" cmpd="sng">
            <a:solidFill>
              <a:schemeClr val="dk2"/>
            </a:solidFill>
            <a:prstDash val="solid"/>
            <a:miter lim="400000"/>
            <a:headEnd type="none" w="sm" len="sm"/>
            <a:tailEnd type="none" w="sm" len="sm"/>
          </a:ln>
        </p:spPr>
      </p:cxnSp>
      <p:sp>
        <p:nvSpPr>
          <p:cNvPr id="91" name="Shape 91"/>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92" name="Shape 92"/>
          <p:cNvSpPr>
            <a:spLocks noGrp="1"/>
          </p:cNvSpPr>
          <p:nvPr>
            <p:ph type="pic" idx="2"/>
          </p:nvPr>
        </p:nvSpPr>
        <p:spPr>
          <a:xfrm>
            <a:off x="805831" y="5088000"/>
            <a:ext cx="864000" cy="864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93" name="Shape 93"/>
          <p:cNvSpPr txBox="1">
            <a:spLocks noGrp="1"/>
          </p:cNvSpPr>
          <p:nvPr>
            <p:ph type="body" idx="1"/>
          </p:nvPr>
        </p:nvSpPr>
        <p:spPr>
          <a:xfrm>
            <a:off x="2285536" y="5087241"/>
            <a:ext cx="2564000" cy="864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94" name="Shape 94"/>
          <p:cNvSpPr txBox="1">
            <a:spLocks noGrp="1"/>
          </p:cNvSpPr>
          <p:nvPr>
            <p:ph type="body" idx="3"/>
          </p:nvPr>
        </p:nvSpPr>
        <p:spPr>
          <a:xfrm>
            <a:off x="4932464" y="5089959"/>
            <a:ext cx="7000800" cy="862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95" name="Shape 95"/>
          <p:cNvSpPr>
            <a:spLocks noGrp="1"/>
          </p:cNvSpPr>
          <p:nvPr>
            <p:ph type="pic" idx="4"/>
          </p:nvPr>
        </p:nvSpPr>
        <p:spPr>
          <a:xfrm>
            <a:off x="805832" y="3744000"/>
            <a:ext cx="864000" cy="864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96" name="Shape 96"/>
          <p:cNvSpPr txBox="1">
            <a:spLocks noGrp="1"/>
          </p:cNvSpPr>
          <p:nvPr>
            <p:ph type="body" idx="5"/>
          </p:nvPr>
        </p:nvSpPr>
        <p:spPr>
          <a:xfrm>
            <a:off x="2285537" y="3743243"/>
            <a:ext cx="2564000" cy="864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97" name="Shape 97"/>
          <p:cNvSpPr txBox="1">
            <a:spLocks noGrp="1"/>
          </p:cNvSpPr>
          <p:nvPr>
            <p:ph type="body" idx="6"/>
          </p:nvPr>
        </p:nvSpPr>
        <p:spPr>
          <a:xfrm>
            <a:off x="4932464" y="3744221"/>
            <a:ext cx="7000800" cy="862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98" name="Shape 98"/>
          <p:cNvSpPr>
            <a:spLocks noGrp="1"/>
          </p:cNvSpPr>
          <p:nvPr>
            <p:ph type="pic" idx="7"/>
          </p:nvPr>
        </p:nvSpPr>
        <p:spPr>
          <a:xfrm>
            <a:off x="805831" y="2400000"/>
            <a:ext cx="864000" cy="864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99" name="Shape 99"/>
          <p:cNvSpPr txBox="1">
            <a:spLocks noGrp="1"/>
          </p:cNvSpPr>
          <p:nvPr>
            <p:ph type="body" idx="8"/>
          </p:nvPr>
        </p:nvSpPr>
        <p:spPr>
          <a:xfrm>
            <a:off x="2285537" y="2400000"/>
            <a:ext cx="2564000" cy="864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00" name="Shape 100"/>
          <p:cNvSpPr txBox="1">
            <a:spLocks noGrp="1"/>
          </p:cNvSpPr>
          <p:nvPr>
            <p:ph type="body" idx="9"/>
          </p:nvPr>
        </p:nvSpPr>
        <p:spPr>
          <a:xfrm>
            <a:off x="4932464" y="2400000"/>
            <a:ext cx="7000800" cy="862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01" name="Shape 101"/>
          <p:cNvSpPr>
            <a:spLocks noGrp="1"/>
          </p:cNvSpPr>
          <p:nvPr>
            <p:ph type="pic" idx="13"/>
          </p:nvPr>
        </p:nvSpPr>
        <p:spPr>
          <a:xfrm>
            <a:off x="805832" y="1057483"/>
            <a:ext cx="864000" cy="864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02" name="Shape 102"/>
          <p:cNvSpPr txBox="1">
            <a:spLocks noGrp="1"/>
          </p:cNvSpPr>
          <p:nvPr>
            <p:ph type="body" idx="14"/>
          </p:nvPr>
        </p:nvSpPr>
        <p:spPr>
          <a:xfrm>
            <a:off x="2285537" y="1055244"/>
            <a:ext cx="2564000" cy="864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03" name="Shape 103"/>
          <p:cNvSpPr txBox="1">
            <a:spLocks noGrp="1"/>
          </p:cNvSpPr>
          <p:nvPr>
            <p:ph type="body" idx="15"/>
          </p:nvPr>
        </p:nvSpPr>
        <p:spPr>
          <a:xfrm>
            <a:off x="4932461" y="1056223"/>
            <a:ext cx="7000800" cy="862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622279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Indeling 3 horizontaal" preserve="1">
  <p:cSld name="11_Indeling 3 horizontaal">
    <p:spTree>
      <p:nvGrpSpPr>
        <p:cNvPr id="1" name="Shape 104"/>
        <p:cNvGrpSpPr/>
        <p:nvPr/>
      </p:nvGrpSpPr>
      <p:grpSpPr>
        <a:xfrm>
          <a:off x="0" y="0"/>
          <a:ext cx="0" cy="0"/>
          <a:chOff x="0" y="0"/>
          <a:chExt cx="0" cy="0"/>
        </a:xfrm>
      </p:grpSpPr>
      <p:cxnSp>
        <p:nvCxnSpPr>
          <p:cNvPr id="105" name="Shape 105"/>
          <p:cNvCxnSpPr/>
          <p:nvPr/>
        </p:nvCxnSpPr>
        <p:spPr>
          <a:xfrm>
            <a:off x="577851" y="4378001"/>
            <a:ext cx="11328000" cy="0"/>
          </a:xfrm>
          <a:prstGeom prst="straightConnector1">
            <a:avLst/>
          </a:prstGeom>
          <a:noFill/>
          <a:ln w="19050" cap="flat" cmpd="sng">
            <a:solidFill>
              <a:schemeClr val="dk2"/>
            </a:solidFill>
            <a:prstDash val="solid"/>
            <a:miter lim="400000"/>
            <a:headEnd type="none" w="sm" len="sm"/>
            <a:tailEnd type="none" w="sm" len="sm"/>
          </a:ln>
        </p:spPr>
      </p:cxnSp>
      <p:cxnSp>
        <p:nvCxnSpPr>
          <p:cNvPr id="106" name="Shape 106"/>
          <p:cNvCxnSpPr/>
          <p:nvPr/>
        </p:nvCxnSpPr>
        <p:spPr>
          <a:xfrm>
            <a:off x="577851" y="2554389"/>
            <a:ext cx="11328000" cy="0"/>
          </a:xfrm>
          <a:prstGeom prst="straightConnector1">
            <a:avLst/>
          </a:prstGeom>
          <a:noFill/>
          <a:ln w="19050" cap="flat" cmpd="sng">
            <a:solidFill>
              <a:schemeClr val="dk2"/>
            </a:solidFill>
            <a:prstDash val="solid"/>
            <a:miter lim="400000"/>
            <a:headEnd type="none" w="sm" len="sm"/>
            <a:tailEnd type="none" w="sm" len="sm"/>
          </a:ln>
        </p:spPr>
      </p:cxnSp>
      <p:sp>
        <p:nvSpPr>
          <p:cNvPr id="107" name="Shape 107"/>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08" name="Shape 108"/>
          <p:cNvSpPr>
            <a:spLocks noGrp="1"/>
          </p:cNvSpPr>
          <p:nvPr>
            <p:ph type="pic" idx="2"/>
          </p:nvPr>
        </p:nvSpPr>
        <p:spPr>
          <a:xfrm>
            <a:off x="726531" y="1064625"/>
            <a:ext cx="1104000" cy="1152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09" name="Shape 109"/>
          <p:cNvSpPr txBox="1">
            <a:spLocks noGrp="1"/>
          </p:cNvSpPr>
          <p:nvPr>
            <p:ph type="body" idx="1"/>
          </p:nvPr>
        </p:nvSpPr>
        <p:spPr>
          <a:xfrm>
            <a:off x="2206237" y="1064624"/>
            <a:ext cx="2564000" cy="1152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0" name="Shape 110"/>
          <p:cNvSpPr txBox="1">
            <a:spLocks noGrp="1"/>
          </p:cNvSpPr>
          <p:nvPr>
            <p:ph type="body" idx="3"/>
          </p:nvPr>
        </p:nvSpPr>
        <p:spPr>
          <a:xfrm>
            <a:off x="4853164" y="1066584"/>
            <a:ext cx="7000800" cy="1150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1" name="Shape 111"/>
          <p:cNvSpPr>
            <a:spLocks noGrp="1"/>
          </p:cNvSpPr>
          <p:nvPr>
            <p:ph type="pic" idx="4"/>
          </p:nvPr>
        </p:nvSpPr>
        <p:spPr>
          <a:xfrm>
            <a:off x="726531" y="2888236"/>
            <a:ext cx="1104000" cy="1152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12" name="Shape 112"/>
          <p:cNvSpPr txBox="1">
            <a:spLocks noGrp="1"/>
          </p:cNvSpPr>
          <p:nvPr>
            <p:ph type="body" idx="5"/>
          </p:nvPr>
        </p:nvSpPr>
        <p:spPr>
          <a:xfrm>
            <a:off x="2206237" y="2888235"/>
            <a:ext cx="2564000" cy="1152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3" name="Shape 113"/>
          <p:cNvSpPr txBox="1">
            <a:spLocks noGrp="1"/>
          </p:cNvSpPr>
          <p:nvPr>
            <p:ph type="body" idx="6"/>
          </p:nvPr>
        </p:nvSpPr>
        <p:spPr>
          <a:xfrm>
            <a:off x="4853164" y="2890195"/>
            <a:ext cx="7000800" cy="1150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4" name="Shape 114"/>
          <p:cNvSpPr>
            <a:spLocks noGrp="1"/>
          </p:cNvSpPr>
          <p:nvPr>
            <p:ph type="pic" idx="7"/>
          </p:nvPr>
        </p:nvSpPr>
        <p:spPr>
          <a:xfrm>
            <a:off x="726531" y="4711847"/>
            <a:ext cx="1104000" cy="1152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15" name="Shape 115"/>
          <p:cNvSpPr txBox="1">
            <a:spLocks noGrp="1"/>
          </p:cNvSpPr>
          <p:nvPr>
            <p:ph type="body" idx="8"/>
          </p:nvPr>
        </p:nvSpPr>
        <p:spPr>
          <a:xfrm>
            <a:off x="2206237" y="4711845"/>
            <a:ext cx="2564000" cy="1152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6" name="Shape 116"/>
          <p:cNvSpPr txBox="1">
            <a:spLocks noGrp="1"/>
          </p:cNvSpPr>
          <p:nvPr>
            <p:ph type="body" idx="9"/>
          </p:nvPr>
        </p:nvSpPr>
        <p:spPr>
          <a:xfrm>
            <a:off x="4853164" y="4713805"/>
            <a:ext cx="7000800" cy="1150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171839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4800" b="0" i="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16522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2. Template kruis voor finance" preserve="1">
  <p:cSld name="12. Template kruis voor finance">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cxnSp>
        <p:nvCxnSpPr>
          <p:cNvPr id="119" name="Shape 119"/>
          <p:cNvCxnSpPr/>
          <p:nvPr/>
        </p:nvCxnSpPr>
        <p:spPr>
          <a:xfrm>
            <a:off x="576000" y="3432801"/>
            <a:ext cx="11328000" cy="0"/>
          </a:xfrm>
          <a:prstGeom prst="straightConnector1">
            <a:avLst/>
          </a:prstGeom>
          <a:noFill/>
          <a:ln w="19050" cap="flat" cmpd="sng">
            <a:solidFill>
              <a:schemeClr val="dk2"/>
            </a:solidFill>
            <a:prstDash val="solid"/>
            <a:miter lim="400000"/>
            <a:headEnd type="none" w="sm" len="sm"/>
            <a:tailEnd type="none" w="sm" len="sm"/>
          </a:ln>
        </p:spPr>
      </p:cxnSp>
      <p:sp>
        <p:nvSpPr>
          <p:cNvPr id="120" name="Shape 120"/>
          <p:cNvSpPr txBox="1">
            <a:spLocks noGrp="1"/>
          </p:cNvSpPr>
          <p:nvPr>
            <p:ph type="body" idx="1"/>
          </p:nvPr>
        </p:nvSpPr>
        <p:spPr>
          <a:xfrm>
            <a:off x="720000" y="767556"/>
            <a:ext cx="2084400" cy="3920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21" name="Shape 121"/>
          <p:cNvSpPr txBox="1">
            <a:spLocks noGrp="1"/>
          </p:cNvSpPr>
          <p:nvPr>
            <p:ph type="body" idx="2"/>
          </p:nvPr>
        </p:nvSpPr>
        <p:spPr>
          <a:xfrm>
            <a:off x="720000" y="3456000"/>
            <a:ext cx="2676400" cy="4064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cxnSp>
        <p:nvCxnSpPr>
          <p:cNvPr id="122" name="Shape 122"/>
          <p:cNvCxnSpPr/>
          <p:nvPr/>
        </p:nvCxnSpPr>
        <p:spPr>
          <a:xfrm>
            <a:off x="6240000" y="768000"/>
            <a:ext cx="0" cy="5198800"/>
          </a:xfrm>
          <a:prstGeom prst="straightConnector1">
            <a:avLst/>
          </a:prstGeom>
          <a:noFill/>
          <a:ln w="19050" cap="flat" cmpd="sng">
            <a:solidFill>
              <a:schemeClr val="accent1"/>
            </a:solidFill>
            <a:prstDash val="solid"/>
            <a:miter lim="400000"/>
            <a:headEnd type="none" w="sm" len="sm"/>
            <a:tailEnd type="none" w="sm" len="sm"/>
          </a:ln>
        </p:spPr>
      </p:cxnSp>
      <p:sp>
        <p:nvSpPr>
          <p:cNvPr id="123" name="Shape 123"/>
          <p:cNvSpPr txBox="1">
            <a:spLocks noGrp="1"/>
          </p:cNvSpPr>
          <p:nvPr>
            <p:ph type="body" idx="3"/>
          </p:nvPr>
        </p:nvSpPr>
        <p:spPr>
          <a:xfrm>
            <a:off x="6384000" y="768000"/>
            <a:ext cx="2084400" cy="3920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24" name="Shape 124"/>
          <p:cNvSpPr txBox="1">
            <a:spLocks noGrp="1"/>
          </p:cNvSpPr>
          <p:nvPr>
            <p:ph type="body" idx="4"/>
          </p:nvPr>
        </p:nvSpPr>
        <p:spPr>
          <a:xfrm>
            <a:off x="6432000" y="3456000"/>
            <a:ext cx="2676400" cy="4064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2804699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4_Template propositie Diap" preserve="1">
  <p:cSld name="14_Template propositie Diap">
    <p:spTree>
      <p:nvGrpSpPr>
        <p:cNvPr id="1" name="Shape 125"/>
        <p:cNvGrpSpPr/>
        <p:nvPr/>
      </p:nvGrpSpPr>
      <p:grpSpPr>
        <a:xfrm>
          <a:off x="0" y="0"/>
          <a:ext cx="0" cy="0"/>
          <a:chOff x="0" y="0"/>
          <a:chExt cx="0" cy="0"/>
        </a:xfrm>
      </p:grpSpPr>
      <p:pic>
        <p:nvPicPr>
          <p:cNvPr id="126" name="Shape 126" descr="WHO_Business template02.jpg"/>
          <p:cNvPicPr preferRelativeResize="0"/>
          <p:nvPr/>
        </p:nvPicPr>
        <p:blipFill rotWithShape="1">
          <a:blip r:embed="rId2">
            <a:alphaModFix/>
          </a:blip>
          <a:srcRect/>
          <a:stretch/>
        </p:blipFill>
        <p:spPr>
          <a:xfrm>
            <a:off x="16933" y="33867"/>
            <a:ext cx="12192000" cy="6087872"/>
          </a:xfrm>
          <a:prstGeom prst="rect">
            <a:avLst/>
          </a:prstGeom>
          <a:noFill/>
          <a:ln>
            <a:noFill/>
          </a:ln>
        </p:spPr>
      </p:pic>
      <p:sp>
        <p:nvSpPr>
          <p:cNvPr id="127" name="Shape 127"/>
          <p:cNvSpPr txBox="1">
            <a:spLocks noGrp="1"/>
          </p:cNvSpPr>
          <p:nvPr>
            <p:ph type="body" idx="1"/>
          </p:nvPr>
        </p:nvSpPr>
        <p:spPr>
          <a:xfrm>
            <a:off x="438821" y="3543709"/>
            <a:ext cx="8292800" cy="23292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28" name="Shape 128"/>
          <p:cNvSpPr txBox="1">
            <a:spLocks noGrp="1"/>
          </p:cNvSpPr>
          <p:nvPr>
            <p:ph type="body" idx="2"/>
          </p:nvPr>
        </p:nvSpPr>
        <p:spPr>
          <a:xfrm>
            <a:off x="436721" y="1348257"/>
            <a:ext cx="3984000" cy="147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29" name="Shape 129"/>
          <p:cNvSpPr txBox="1">
            <a:spLocks noGrp="1"/>
          </p:cNvSpPr>
          <p:nvPr>
            <p:ph type="body" idx="3"/>
          </p:nvPr>
        </p:nvSpPr>
        <p:spPr>
          <a:xfrm>
            <a:off x="4768933" y="1348257"/>
            <a:ext cx="3984000" cy="147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0" name="Shape 130"/>
          <p:cNvSpPr txBox="1">
            <a:spLocks noGrp="1"/>
          </p:cNvSpPr>
          <p:nvPr>
            <p:ph type="body" idx="4"/>
          </p:nvPr>
        </p:nvSpPr>
        <p:spPr>
          <a:xfrm>
            <a:off x="9036133" y="3444687"/>
            <a:ext cx="2868400" cy="91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1" name="Shape 131"/>
          <p:cNvSpPr txBox="1">
            <a:spLocks noGrp="1"/>
          </p:cNvSpPr>
          <p:nvPr>
            <p:ph type="body" idx="5"/>
          </p:nvPr>
        </p:nvSpPr>
        <p:spPr>
          <a:xfrm>
            <a:off x="9037301" y="4956296"/>
            <a:ext cx="2868400" cy="91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2" name="Shape 132"/>
          <p:cNvSpPr>
            <a:spLocks noGrp="1"/>
          </p:cNvSpPr>
          <p:nvPr>
            <p:ph type="pic" idx="6"/>
          </p:nvPr>
        </p:nvSpPr>
        <p:spPr>
          <a:xfrm>
            <a:off x="8930888" y="827315"/>
            <a:ext cx="2976000" cy="2066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33" name="Shape 133"/>
          <p:cNvSpPr txBox="1">
            <a:spLocks noGrp="1"/>
          </p:cNvSpPr>
          <p:nvPr>
            <p:ph type="title"/>
          </p:nvPr>
        </p:nvSpPr>
        <p:spPr>
          <a:xfrm>
            <a:off x="609600" y="272912"/>
            <a:ext cx="59152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3643920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ses" preserve="1">
  <p:cSld name="Cases">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36" name="Shape 136"/>
          <p:cNvSpPr>
            <a:spLocks noGrp="1"/>
          </p:cNvSpPr>
          <p:nvPr>
            <p:ph type="pic" idx="2"/>
          </p:nvPr>
        </p:nvSpPr>
        <p:spPr>
          <a:xfrm>
            <a:off x="6844136" y="866980"/>
            <a:ext cx="4629600" cy="53552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accent1"/>
              </a:buClr>
              <a:buSzPts val="2400"/>
              <a:buFont typeface="Noto Sans Symbols"/>
              <a:buChar char="▪"/>
              <a:defRPr sz="3200"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37" name="Shape 137"/>
          <p:cNvSpPr txBox="1">
            <a:spLocks noGrp="1"/>
          </p:cNvSpPr>
          <p:nvPr>
            <p:ph type="body" idx="1"/>
          </p:nvPr>
        </p:nvSpPr>
        <p:spPr>
          <a:xfrm>
            <a:off x="609600" y="866980"/>
            <a:ext cx="6069600" cy="413600"/>
          </a:xfrm>
          <a:prstGeom prst="rect">
            <a:avLst/>
          </a:prstGeom>
          <a:noFill/>
          <a:ln>
            <a:noFill/>
          </a:ln>
        </p:spPr>
        <p:txBody>
          <a:bodyPr spcFirstLastPara="1" wrap="square" lIns="91425" tIns="91425" rIns="91425" bIns="91425" anchor="t" anchorCtr="0"/>
          <a:lstStyle>
            <a:lvl1pPr marL="609585" marR="0" lvl="0" indent="-304792" algn="l" rtl="0">
              <a:spcBef>
                <a:spcPts val="427"/>
              </a:spcBef>
              <a:spcAft>
                <a:spcPts val="0"/>
              </a:spcAft>
              <a:buClr>
                <a:schemeClr val="accent1"/>
              </a:buClr>
              <a:buSzPts val="1600"/>
              <a:buFont typeface="Noto Sans Symbols"/>
              <a:buNone/>
              <a:defRPr sz="2133" b="0" i="0" u="none" strike="noStrike" cap="none">
                <a:solidFill>
                  <a:schemeClr val="dk2"/>
                </a:solidFill>
                <a:latin typeface="Calibri Regular"/>
                <a:ea typeface="Calibri Regular"/>
                <a:cs typeface="Arial"/>
                <a:sym typeface="Arial"/>
              </a:defRPr>
            </a:lvl1pPr>
            <a:lvl2pPr marL="1219170" marR="0" lvl="1" indent="-304792" algn="l" rtl="0">
              <a:spcBef>
                <a:spcPts val="48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8" name="Shape 138"/>
          <p:cNvSpPr txBox="1">
            <a:spLocks noGrp="1"/>
          </p:cNvSpPr>
          <p:nvPr>
            <p:ph type="body" idx="3"/>
          </p:nvPr>
        </p:nvSpPr>
        <p:spPr>
          <a:xfrm>
            <a:off x="608743" y="2673160"/>
            <a:ext cx="6069600" cy="478800"/>
          </a:xfrm>
          <a:prstGeom prst="rect">
            <a:avLst/>
          </a:prstGeom>
          <a:noFill/>
          <a:ln>
            <a:noFill/>
          </a:ln>
        </p:spPr>
        <p:txBody>
          <a:bodyPr spcFirstLastPara="1" wrap="square" lIns="91425" tIns="91425" rIns="91425" bIns="91425" anchor="t" anchorCtr="0"/>
          <a:lstStyle>
            <a:lvl1pPr marL="609585" marR="0" lvl="0" indent="-304792" algn="l" rtl="0">
              <a:spcBef>
                <a:spcPts val="427"/>
              </a:spcBef>
              <a:spcAft>
                <a:spcPts val="0"/>
              </a:spcAft>
              <a:buClr>
                <a:schemeClr val="accent1"/>
              </a:buClr>
              <a:buSzPts val="1600"/>
              <a:buFont typeface="Noto Sans Symbols"/>
              <a:buNone/>
              <a:defRPr sz="2133" b="0" i="0" u="none" strike="noStrike" cap="none">
                <a:solidFill>
                  <a:schemeClr val="dk2"/>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9" name="Shape 139"/>
          <p:cNvSpPr txBox="1">
            <a:spLocks noGrp="1"/>
          </p:cNvSpPr>
          <p:nvPr>
            <p:ph type="body" idx="4"/>
          </p:nvPr>
        </p:nvSpPr>
        <p:spPr>
          <a:xfrm>
            <a:off x="604735" y="4544648"/>
            <a:ext cx="6069600" cy="430800"/>
          </a:xfrm>
          <a:prstGeom prst="rect">
            <a:avLst/>
          </a:prstGeom>
          <a:noFill/>
          <a:ln>
            <a:noFill/>
          </a:ln>
        </p:spPr>
        <p:txBody>
          <a:bodyPr spcFirstLastPara="1" wrap="square" lIns="91425" tIns="91425" rIns="91425" bIns="91425" anchor="t" anchorCtr="0"/>
          <a:lstStyle>
            <a:lvl1pPr marL="609585" marR="0" lvl="0" indent="-304792" algn="l" rtl="0">
              <a:spcBef>
                <a:spcPts val="427"/>
              </a:spcBef>
              <a:spcAft>
                <a:spcPts val="0"/>
              </a:spcAft>
              <a:buClr>
                <a:schemeClr val="accent1"/>
              </a:buClr>
              <a:buSzPts val="1600"/>
              <a:buFont typeface="Noto Sans Symbols"/>
              <a:buNone/>
              <a:defRPr sz="2133" b="0" i="0" u="none" strike="noStrike" cap="none">
                <a:solidFill>
                  <a:schemeClr val="dk2"/>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0" name="Shape 140"/>
          <p:cNvSpPr txBox="1">
            <a:spLocks noGrp="1"/>
          </p:cNvSpPr>
          <p:nvPr>
            <p:ph type="body" idx="5"/>
          </p:nvPr>
        </p:nvSpPr>
        <p:spPr>
          <a:xfrm>
            <a:off x="617389" y="1295033"/>
            <a:ext cx="6070400" cy="1245200"/>
          </a:xfrm>
          <a:prstGeom prst="rect">
            <a:avLst/>
          </a:prstGeom>
          <a:noFill/>
          <a:ln>
            <a:noFill/>
          </a:ln>
        </p:spPr>
        <p:txBody>
          <a:bodyPr spcFirstLastPara="1" wrap="square" lIns="91425" tIns="91425" rIns="91425" bIns="91425" anchor="t" anchorCtr="0"/>
          <a:lstStyle>
            <a:lvl1pPr marL="609585" marR="0" lvl="0" indent="-304792" algn="just"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L="1219170" marR="0" lvl="1" indent="-304792" algn="just" rtl="0">
              <a:spcBef>
                <a:spcPts val="213"/>
              </a:spcBef>
              <a:spcAft>
                <a:spcPts val="0"/>
              </a:spcAft>
              <a:buClr>
                <a:schemeClr val="dk1"/>
              </a:buClr>
              <a:buSzPts val="800"/>
              <a:buFont typeface="Arial"/>
              <a:buNone/>
              <a:defRPr sz="1067" b="0" i="0" u="none" strike="noStrike" cap="none">
                <a:solidFill>
                  <a:schemeClr val="dk1"/>
                </a:solidFill>
                <a:latin typeface="Arial"/>
                <a:ea typeface="Arial"/>
                <a:cs typeface="Arial"/>
                <a:sym typeface="Arial"/>
              </a:defRPr>
            </a:lvl2pPr>
            <a:lvl3pPr marL="1828754" marR="0" lvl="2" indent="-304792" algn="just" rtl="0">
              <a:spcBef>
                <a:spcPts val="160"/>
              </a:spcBef>
              <a:spcAft>
                <a:spcPts val="0"/>
              </a:spcAft>
              <a:buClr>
                <a:schemeClr val="dk1"/>
              </a:buClr>
              <a:buSzPts val="600"/>
              <a:buFont typeface="Arial"/>
              <a:buNone/>
              <a:defRPr sz="800"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1" name="Shape 141"/>
          <p:cNvSpPr txBox="1">
            <a:spLocks noGrp="1"/>
          </p:cNvSpPr>
          <p:nvPr>
            <p:ph type="body" idx="6"/>
          </p:nvPr>
        </p:nvSpPr>
        <p:spPr>
          <a:xfrm>
            <a:off x="603879" y="4975636"/>
            <a:ext cx="6070400" cy="1246400"/>
          </a:xfrm>
          <a:prstGeom prst="rect">
            <a:avLst/>
          </a:prstGeom>
          <a:noFill/>
          <a:ln>
            <a:noFill/>
          </a:ln>
        </p:spPr>
        <p:txBody>
          <a:bodyPr spcFirstLastPara="1" wrap="square" lIns="91425" tIns="91425" rIns="91425" bIns="91425" anchor="t" anchorCtr="0"/>
          <a:lstStyle>
            <a:lvl1pPr marL="609585" marR="0" lvl="0" indent="-304792" algn="just"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L="1219170" marR="0" lvl="1" indent="-304792" algn="just" rtl="0">
              <a:spcBef>
                <a:spcPts val="213"/>
              </a:spcBef>
              <a:spcAft>
                <a:spcPts val="0"/>
              </a:spcAft>
              <a:buClr>
                <a:schemeClr val="dk1"/>
              </a:buClr>
              <a:buSzPts val="800"/>
              <a:buFont typeface="Arial"/>
              <a:buNone/>
              <a:defRPr sz="1067" b="0" i="0" u="none" strike="noStrike" cap="none">
                <a:solidFill>
                  <a:schemeClr val="dk1"/>
                </a:solidFill>
                <a:latin typeface="Arial"/>
                <a:ea typeface="Arial"/>
                <a:cs typeface="Arial"/>
                <a:sym typeface="Arial"/>
              </a:defRPr>
            </a:lvl2pPr>
            <a:lvl3pPr marL="1828754" marR="0" lvl="2" indent="-304792" algn="just" rtl="0">
              <a:spcBef>
                <a:spcPts val="160"/>
              </a:spcBef>
              <a:spcAft>
                <a:spcPts val="0"/>
              </a:spcAft>
              <a:buClr>
                <a:schemeClr val="dk1"/>
              </a:buClr>
              <a:buSzPts val="600"/>
              <a:buFont typeface="Arial"/>
              <a:buNone/>
              <a:defRPr sz="800"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2" name="Shape 142"/>
          <p:cNvSpPr txBox="1">
            <a:spLocks noGrp="1"/>
          </p:cNvSpPr>
          <p:nvPr>
            <p:ph type="body" idx="7"/>
          </p:nvPr>
        </p:nvSpPr>
        <p:spPr>
          <a:xfrm>
            <a:off x="608743" y="3151841"/>
            <a:ext cx="6065600" cy="1246400"/>
          </a:xfrm>
          <a:prstGeom prst="rect">
            <a:avLst/>
          </a:prstGeom>
          <a:noFill/>
          <a:ln>
            <a:noFill/>
          </a:ln>
        </p:spPr>
        <p:txBody>
          <a:bodyPr spcFirstLastPara="1" wrap="square" lIns="91425" tIns="91425" rIns="91425" bIns="91425" anchor="t" anchorCtr="0"/>
          <a:lstStyle>
            <a:lvl1pPr marL="609585" marR="0" lvl="0" indent="-304792" algn="just"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L="1219170" marR="0" lvl="1" indent="-304792" algn="just" rtl="0">
              <a:spcBef>
                <a:spcPts val="213"/>
              </a:spcBef>
              <a:spcAft>
                <a:spcPts val="0"/>
              </a:spcAft>
              <a:buClr>
                <a:schemeClr val="dk1"/>
              </a:buClr>
              <a:buSzPts val="800"/>
              <a:buFont typeface="Arial"/>
              <a:buNone/>
              <a:defRPr sz="1067" b="0" i="0" u="none" strike="noStrike" cap="none">
                <a:solidFill>
                  <a:schemeClr val="dk1"/>
                </a:solidFill>
                <a:latin typeface="Arial"/>
                <a:ea typeface="Arial"/>
                <a:cs typeface="Arial"/>
                <a:sym typeface="Arial"/>
              </a:defRPr>
            </a:lvl2pPr>
            <a:lvl3pPr marL="1828754" marR="0" lvl="2" indent="-304792" algn="just" rtl="0">
              <a:spcBef>
                <a:spcPts val="160"/>
              </a:spcBef>
              <a:spcAft>
                <a:spcPts val="0"/>
              </a:spcAft>
              <a:buClr>
                <a:schemeClr val="dk1"/>
              </a:buClr>
              <a:buSzPts val="600"/>
              <a:buFont typeface="Arial"/>
              <a:buNone/>
              <a:defRPr sz="800"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1170321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iteldia Heading" preserve="1">
  <p:cSld name="2_Titeldia Headin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34813037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_Vergelijking" preserve="1">
  <p:cSld name="5_Vergelijking">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09600" y="1116521"/>
            <a:ext cx="5386800" cy="6396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2"/>
                </a:solidFill>
                <a:latin typeface="Calibri Regular"/>
                <a:ea typeface="Calibri Regular"/>
                <a:cs typeface="Arial"/>
                <a:sym typeface="Arial"/>
              </a:defRPr>
            </a:lvl1pPr>
            <a:lvl2pPr marL="1219170" marR="0" lvl="1" indent="-304792" algn="l" rtl="0">
              <a:spcBef>
                <a:spcPts val="533"/>
              </a:spcBef>
              <a:spcAft>
                <a:spcPts val="0"/>
              </a:spcAft>
              <a:buClr>
                <a:schemeClr val="dk1"/>
              </a:buClr>
              <a:buSzPts val="2000"/>
              <a:buFont typeface="Arial"/>
              <a:buNone/>
              <a:defRPr sz="2667" b="1" i="0" u="none" strike="noStrike" cap="none">
                <a:solidFill>
                  <a:schemeClr val="dk1"/>
                </a:solidFill>
                <a:latin typeface="Arial"/>
                <a:ea typeface="Arial"/>
                <a:cs typeface="Arial"/>
                <a:sym typeface="Arial"/>
              </a:defRPr>
            </a:lvl2pPr>
            <a:lvl3pPr marL="1828754" marR="0" lvl="2" indent="-304792" algn="l" rtl="0">
              <a:spcBef>
                <a:spcPts val="480"/>
              </a:spcBef>
              <a:spcAft>
                <a:spcPts val="0"/>
              </a:spcAft>
              <a:buClr>
                <a:schemeClr val="dk1"/>
              </a:buClr>
              <a:buSzPts val="1800"/>
              <a:buFont typeface="Arial"/>
              <a:buNone/>
              <a:defRPr sz="2400" b="1" i="0" u="none" strike="noStrike" cap="none">
                <a:solidFill>
                  <a:schemeClr val="dk1"/>
                </a:solidFill>
                <a:latin typeface="Arial"/>
                <a:ea typeface="Arial"/>
                <a:cs typeface="Arial"/>
                <a:sym typeface="Arial"/>
              </a:defRPr>
            </a:lvl3pPr>
            <a:lvl4pPr marL="2438339" marR="0" lvl="3"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4pPr>
            <a:lvl5pPr marL="3047924" marR="0" lvl="4"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5pPr>
            <a:lvl6pPr marL="3657509" marR="0" lvl="5"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6pPr>
            <a:lvl7pPr marL="4267093" marR="0" lvl="6"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7pPr>
            <a:lvl8pPr marL="4876678" marR="0" lvl="7"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8pPr>
            <a:lvl9pPr marL="5486263" marR="0" lvl="8"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7" name="Shape 147"/>
          <p:cNvSpPr txBox="1">
            <a:spLocks noGrp="1"/>
          </p:cNvSpPr>
          <p:nvPr>
            <p:ph type="body" idx="2"/>
          </p:nvPr>
        </p:nvSpPr>
        <p:spPr>
          <a:xfrm>
            <a:off x="6193368" y="1116521"/>
            <a:ext cx="5389200" cy="6396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2"/>
                </a:solidFill>
                <a:latin typeface="Calibri Regular"/>
                <a:ea typeface="Calibri Regular"/>
                <a:cs typeface="Arial"/>
                <a:sym typeface="Arial"/>
              </a:defRPr>
            </a:lvl1pPr>
            <a:lvl2pPr marL="1219170" marR="0" lvl="1" indent="-304792" algn="l" rtl="0">
              <a:spcBef>
                <a:spcPts val="533"/>
              </a:spcBef>
              <a:spcAft>
                <a:spcPts val="0"/>
              </a:spcAft>
              <a:buClr>
                <a:schemeClr val="dk1"/>
              </a:buClr>
              <a:buSzPts val="2000"/>
              <a:buFont typeface="Arial"/>
              <a:buNone/>
              <a:defRPr sz="2667" b="1" i="0" u="none" strike="noStrike" cap="none">
                <a:solidFill>
                  <a:schemeClr val="dk1"/>
                </a:solidFill>
                <a:latin typeface="Arial"/>
                <a:ea typeface="Arial"/>
                <a:cs typeface="Arial"/>
                <a:sym typeface="Arial"/>
              </a:defRPr>
            </a:lvl2pPr>
            <a:lvl3pPr marL="1828754" marR="0" lvl="2" indent="-304792" algn="l" rtl="0">
              <a:spcBef>
                <a:spcPts val="480"/>
              </a:spcBef>
              <a:spcAft>
                <a:spcPts val="0"/>
              </a:spcAft>
              <a:buClr>
                <a:schemeClr val="dk1"/>
              </a:buClr>
              <a:buSzPts val="1800"/>
              <a:buFont typeface="Arial"/>
              <a:buNone/>
              <a:defRPr sz="2400" b="1" i="0" u="none" strike="noStrike" cap="none">
                <a:solidFill>
                  <a:schemeClr val="dk1"/>
                </a:solidFill>
                <a:latin typeface="Arial"/>
                <a:ea typeface="Arial"/>
                <a:cs typeface="Arial"/>
                <a:sym typeface="Arial"/>
              </a:defRPr>
            </a:lvl3pPr>
            <a:lvl4pPr marL="2438339" marR="0" lvl="3"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4pPr>
            <a:lvl5pPr marL="3047924" marR="0" lvl="4"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5pPr>
            <a:lvl6pPr marL="3657509" marR="0" lvl="5"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6pPr>
            <a:lvl7pPr marL="4267093" marR="0" lvl="6"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7pPr>
            <a:lvl8pPr marL="4876678" marR="0" lvl="7"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8pPr>
            <a:lvl9pPr marL="5486263" marR="0" lvl="8"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8" name="Shape 148"/>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49" name="Shape 149"/>
          <p:cNvSpPr txBox="1">
            <a:spLocks noGrp="1"/>
          </p:cNvSpPr>
          <p:nvPr>
            <p:ph type="body" idx="3"/>
          </p:nvPr>
        </p:nvSpPr>
        <p:spPr>
          <a:xfrm>
            <a:off x="605368" y="2174875"/>
            <a:ext cx="5384800" cy="33940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dk2"/>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50" name="Shape 150"/>
          <p:cNvSpPr txBox="1">
            <a:spLocks noGrp="1"/>
          </p:cNvSpPr>
          <p:nvPr>
            <p:ph type="body" idx="4"/>
          </p:nvPr>
        </p:nvSpPr>
        <p:spPr>
          <a:xfrm>
            <a:off x="6193368" y="2168339"/>
            <a:ext cx="5384800" cy="33940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dk2"/>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104921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_Model sheet met plaat" preserve="1">
  <p:cSld name="7_Model sheet met plaat">
    <p:spTree>
      <p:nvGrpSpPr>
        <p:cNvPr id="1" name="Shape 151"/>
        <p:cNvGrpSpPr/>
        <p:nvPr/>
      </p:nvGrpSpPr>
      <p:grpSpPr>
        <a:xfrm>
          <a:off x="0" y="0"/>
          <a:ext cx="0" cy="0"/>
          <a:chOff x="0" y="0"/>
          <a:chExt cx="0" cy="0"/>
        </a:xfrm>
      </p:grpSpPr>
      <p:sp>
        <p:nvSpPr>
          <p:cNvPr id="152" name="Shape 152"/>
          <p:cNvSpPr>
            <a:spLocks noGrp="1"/>
          </p:cNvSpPr>
          <p:nvPr>
            <p:ph type="pic" idx="2"/>
          </p:nvPr>
        </p:nvSpPr>
        <p:spPr>
          <a:xfrm>
            <a:off x="-29737" y="-19824"/>
            <a:ext cx="12291200" cy="69584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53" name="Shape 153"/>
          <p:cNvSpPr txBox="1">
            <a:spLocks noGrp="1"/>
          </p:cNvSpPr>
          <p:nvPr>
            <p:ph type="body" idx="1"/>
          </p:nvPr>
        </p:nvSpPr>
        <p:spPr>
          <a:xfrm>
            <a:off x="605368" y="2573613"/>
            <a:ext cx="5480800" cy="2174400"/>
          </a:xfrm>
          <a:prstGeom prst="rect">
            <a:avLst/>
          </a:prstGeom>
          <a:noFill/>
          <a:ln>
            <a:noFill/>
          </a:ln>
        </p:spPr>
        <p:txBody>
          <a:bodyPr spcFirstLastPara="1" wrap="square" lIns="91425" tIns="91425" rIns="91425" bIns="91425" anchor="t" anchorCtr="0"/>
          <a:lstStyle>
            <a:lvl1pPr marL="609585" marR="0" lvl="0" indent="-304792" algn="l" rtl="0">
              <a:spcBef>
                <a:spcPts val="640"/>
              </a:spcBef>
              <a:spcAft>
                <a:spcPts val="0"/>
              </a:spcAft>
              <a:buClr>
                <a:schemeClr val="accent1"/>
              </a:buClr>
              <a:buSzPts val="2400"/>
              <a:buFont typeface="Noto Sans Symbols"/>
              <a:buNone/>
              <a:defRPr sz="3200" b="0" i="0" u="none" strike="noStrike" cap="none">
                <a:solidFill>
                  <a:schemeClr val="lt2"/>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54" name="Shape 154"/>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4012732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8_Aangepaste indeling" preserve="1">
  <p:cSld name="8_Aangepaste indeling">
    <p:spTree>
      <p:nvGrpSpPr>
        <p:cNvPr id="1" name="Shape 155"/>
        <p:cNvGrpSpPr/>
        <p:nvPr/>
      </p:nvGrpSpPr>
      <p:grpSpPr>
        <a:xfrm>
          <a:off x="0" y="0"/>
          <a:ext cx="0" cy="0"/>
          <a:chOff x="0" y="0"/>
          <a:chExt cx="0" cy="0"/>
        </a:xfrm>
      </p:grpSpPr>
      <p:pic>
        <p:nvPicPr>
          <p:cNvPr id="156" name="Shape 156" descr="Nutshell1 leeg.png"/>
          <p:cNvPicPr preferRelativeResize="0"/>
          <p:nvPr/>
        </p:nvPicPr>
        <p:blipFill rotWithShape="1">
          <a:blip r:embed="rId2">
            <a:alphaModFix/>
          </a:blip>
          <a:srcRect/>
          <a:stretch/>
        </p:blipFill>
        <p:spPr>
          <a:xfrm>
            <a:off x="0" y="22580"/>
            <a:ext cx="12192003" cy="6858001"/>
          </a:xfrm>
          <a:prstGeom prst="rect">
            <a:avLst/>
          </a:prstGeom>
          <a:noFill/>
          <a:ln>
            <a:noFill/>
          </a:ln>
        </p:spPr>
      </p:pic>
      <p:sp>
        <p:nvSpPr>
          <p:cNvPr id="157" name="Shape 157"/>
          <p:cNvSpPr txBox="1"/>
          <p:nvPr/>
        </p:nvSpPr>
        <p:spPr>
          <a:xfrm>
            <a:off x="236824" y="2528297"/>
            <a:ext cx="2084000" cy="794000"/>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endParaRPr sz="2400"/>
          </a:p>
          <a:p>
            <a:pPr marL="0" marR="0" lvl="0" indent="0" algn="l" rtl="0">
              <a:lnSpc>
                <a:spcPct val="90000"/>
              </a:lnSpc>
              <a:spcBef>
                <a:spcPts val="0"/>
              </a:spcBef>
              <a:spcAft>
                <a:spcPts val="0"/>
              </a:spcAft>
              <a:buNone/>
            </a:pPr>
            <a:r>
              <a:rPr lang="en-GB" sz="2400" b="0" i="0" u="none" strike="noStrike" cap="none">
                <a:solidFill>
                  <a:srgbClr val="FFFFFF"/>
                </a:solidFill>
                <a:latin typeface="Calibri Regular"/>
                <a:ea typeface="Arial"/>
                <a:cs typeface="Arial"/>
                <a:sym typeface="Arial"/>
              </a:rPr>
              <a:t>eigen </a:t>
            </a:r>
            <a:r>
              <a:rPr lang="en-GB" sz="2400" b="0" i="0" u="none" strike="noStrike" cap="none" err="1">
                <a:solidFill>
                  <a:srgbClr val="FFFFFF"/>
                </a:solidFill>
                <a:latin typeface="Calibri Regular"/>
                <a:ea typeface="Arial"/>
                <a:cs typeface="Arial"/>
                <a:sym typeface="Arial"/>
              </a:rPr>
              <a:t>tekst</a:t>
            </a:r>
            <a:endParaRPr sz="2400"/>
          </a:p>
        </p:txBody>
      </p:sp>
      <p:sp>
        <p:nvSpPr>
          <p:cNvPr id="158" name="Shape 158"/>
          <p:cNvSpPr txBox="1"/>
          <p:nvPr/>
        </p:nvSpPr>
        <p:spPr>
          <a:xfrm>
            <a:off x="265029" y="3269092"/>
            <a:ext cx="1379600" cy="594000"/>
          </a:xfrm>
          <a:prstGeom prst="rect">
            <a:avLst/>
          </a:prstGeom>
          <a:noFill/>
          <a:ln>
            <a:noFill/>
          </a:ln>
        </p:spPr>
        <p:txBody>
          <a:bodyPr spcFirstLastPara="1" wrap="square" lIns="121900" tIns="60933" rIns="121900" bIns="60933" anchor="t" anchorCtr="0">
            <a:noAutofit/>
          </a:bodyPr>
          <a:lstStyle/>
          <a:p>
            <a:pPr marL="0" marR="0" lvl="0" indent="0" algn="l" rtl="0">
              <a:lnSpc>
                <a:spcPct val="130000"/>
              </a:lnSpc>
              <a:spcBef>
                <a:spcPts val="0"/>
              </a:spcBef>
              <a:spcAft>
                <a:spcPts val="0"/>
              </a:spcAft>
              <a:buNone/>
            </a:pPr>
            <a:r>
              <a:rPr lang="en-GB" sz="1200" b="0" i="0" u="none" strike="noStrike" cap="none" err="1">
                <a:solidFill>
                  <a:srgbClr val="FFFFFF"/>
                </a:solidFill>
                <a:latin typeface="Calibri Regular"/>
                <a:ea typeface="Arial"/>
                <a:cs typeface="Arial"/>
                <a:sym typeface="Arial"/>
              </a:rPr>
              <a:t>Ruimte</a:t>
            </a:r>
            <a:r>
              <a:rPr lang="en-GB" sz="1200" b="0" i="0" u="none" strike="noStrike" cap="none">
                <a:solidFill>
                  <a:srgbClr val="FFFFFF"/>
                </a:solidFill>
                <a:latin typeface="Calibri Regular"/>
                <a:ea typeface="Arial"/>
                <a:cs typeface="Arial"/>
                <a:sym typeface="Arial"/>
              </a:rPr>
              <a:t> </a:t>
            </a:r>
            <a:r>
              <a:rPr lang="en-GB" sz="1200" b="0" i="0" u="none" strike="noStrike" cap="none" err="1">
                <a:solidFill>
                  <a:srgbClr val="FFFFFF"/>
                </a:solidFill>
                <a:latin typeface="Calibri Regular"/>
                <a:ea typeface="Arial"/>
                <a:cs typeface="Arial"/>
                <a:sym typeface="Arial"/>
              </a:rPr>
              <a:t>voor</a:t>
            </a:r>
            <a:endParaRPr sz="2400"/>
          </a:p>
          <a:p>
            <a:pPr marL="0" marR="0" lvl="0" indent="0" algn="l" rtl="0">
              <a:lnSpc>
                <a:spcPct val="130000"/>
              </a:lnSpc>
              <a:spcBef>
                <a:spcPts val="0"/>
              </a:spcBef>
              <a:spcAft>
                <a:spcPts val="0"/>
              </a:spcAft>
              <a:buNone/>
            </a:pPr>
            <a:r>
              <a:rPr lang="en-GB" sz="1200" b="0" i="0" u="none" strike="noStrike" cap="none">
                <a:solidFill>
                  <a:srgbClr val="FFFFFF"/>
                </a:solidFill>
                <a:latin typeface="Calibri Regular"/>
                <a:ea typeface="Arial"/>
                <a:cs typeface="Arial"/>
                <a:sym typeface="Arial"/>
              </a:rPr>
              <a:t>eigen </a:t>
            </a:r>
            <a:r>
              <a:rPr lang="en-GB" sz="1200" b="0" i="0" u="none" strike="noStrike" cap="none" err="1">
                <a:solidFill>
                  <a:srgbClr val="FFFFFF"/>
                </a:solidFill>
                <a:latin typeface="Calibri Regular"/>
                <a:ea typeface="Arial"/>
                <a:cs typeface="Arial"/>
                <a:sym typeface="Arial"/>
              </a:rPr>
              <a:t>tekst</a:t>
            </a:r>
            <a:endParaRPr sz="2400"/>
          </a:p>
        </p:txBody>
      </p:sp>
      <p:sp>
        <p:nvSpPr>
          <p:cNvPr id="159" name="Shape 159"/>
          <p:cNvSpPr txBox="1"/>
          <p:nvPr/>
        </p:nvSpPr>
        <p:spPr>
          <a:xfrm>
            <a:off x="6348784" y="682660"/>
            <a:ext cx="4486000" cy="2210000"/>
          </a:xfrm>
          <a:prstGeom prst="rect">
            <a:avLst/>
          </a:prstGeom>
          <a:noFill/>
          <a:ln>
            <a:noFill/>
          </a:ln>
        </p:spPr>
        <p:txBody>
          <a:bodyPr spcFirstLastPara="1" wrap="square" lIns="121900" tIns="60933" rIns="121900" bIns="60933" anchor="t" anchorCtr="0">
            <a:noAutofit/>
          </a:bodyPr>
          <a:lstStyle/>
          <a:p>
            <a:pPr marL="0" marR="0" lvl="0" indent="0" algn="l" rtl="0">
              <a:lnSpc>
                <a:spcPct val="7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a:p>
            <a:pPr marL="0" marR="0" lvl="0" indent="0" algn="l" rtl="0">
              <a:lnSpc>
                <a:spcPct val="70000"/>
              </a:lnSpc>
              <a:spcBef>
                <a:spcPts val="0"/>
              </a:spcBef>
              <a:spcAft>
                <a:spcPts val="0"/>
              </a:spcAft>
              <a:buNone/>
            </a:pPr>
            <a:endParaRPr sz="2400" b="0" i="0" u="none" strike="noStrike" cap="none">
              <a:solidFill>
                <a:srgbClr val="FFFFFF"/>
              </a:solidFill>
              <a:latin typeface="Calibri Regular"/>
              <a:ea typeface="Arial"/>
              <a:cs typeface="Arial"/>
              <a:sym typeface="Arial"/>
            </a:endParaRPr>
          </a:p>
          <a:p>
            <a:pPr marL="0" marR="0" lvl="0" indent="0" algn="l" rtl="0">
              <a:lnSpc>
                <a:spcPct val="7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a:p>
            <a:pPr marL="0" marR="0" lvl="0" indent="0" algn="l" rtl="0">
              <a:lnSpc>
                <a:spcPct val="70000"/>
              </a:lnSpc>
              <a:spcBef>
                <a:spcPts val="0"/>
              </a:spcBef>
              <a:spcAft>
                <a:spcPts val="0"/>
              </a:spcAft>
              <a:buNone/>
            </a:pPr>
            <a:endParaRPr sz="2400" b="0" i="0" u="none" strike="noStrike" cap="none">
              <a:solidFill>
                <a:srgbClr val="FFFFFF"/>
              </a:solidFill>
              <a:latin typeface="Calibri Regular"/>
              <a:ea typeface="Arial"/>
              <a:cs typeface="Arial"/>
              <a:sym typeface="Arial"/>
            </a:endParaRPr>
          </a:p>
          <a:p>
            <a:pPr marL="0" marR="0" lvl="0" indent="0" algn="l" rtl="0">
              <a:lnSpc>
                <a:spcPct val="7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a:p>
            <a:pPr marL="0" marR="0" lvl="0" indent="0" algn="l" rtl="0">
              <a:lnSpc>
                <a:spcPct val="70000"/>
              </a:lnSpc>
              <a:spcBef>
                <a:spcPts val="0"/>
              </a:spcBef>
              <a:spcAft>
                <a:spcPts val="0"/>
              </a:spcAft>
              <a:buNone/>
            </a:pPr>
            <a:endParaRPr sz="2400" b="0" i="0" u="none" strike="noStrike" cap="none">
              <a:solidFill>
                <a:srgbClr val="FFFFFF"/>
              </a:solidFill>
              <a:latin typeface="Calibri Regular"/>
              <a:ea typeface="Arial"/>
              <a:cs typeface="Arial"/>
              <a:sym typeface="Arial"/>
            </a:endParaRPr>
          </a:p>
          <a:p>
            <a:pPr marL="0" marR="0" lvl="0" indent="0" algn="l" rtl="0">
              <a:lnSpc>
                <a:spcPct val="7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a:p>
            <a:pPr marL="0" marR="0" lvl="0" indent="0" algn="l" rtl="0">
              <a:lnSpc>
                <a:spcPct val="70000"/>
              </a:lnSpc>
              <a:spcBef>
                <a:spcPts val="0"/>
              </a:spcBef>
              <a:spcAft>
                <a:spcPts val="0"/>
              </a:spcAft>
              <a:buNone/>
            </a:pPr>
            <a:endParaRPr sz="2400" b="0" i="0" u="none" strike="noStrike" cap="none">
              <a:solidFill>
                <a:srgbClr val="FFFFFF"/>
              </a:solidFill>
              <a:latin typeface="Calibri Regular"/>
              <a:ea typeface="Arial"/>
              <a:cs typeface="Arial"/>
              <a:sym typeface="Arial"/>
            </a:endParaRPr>
          </a:p>
        </p:txBody>
      </p:sp>
      <p:sp>
        <p:nvSpPr>
          <p:cNvPr id="160" name="Shape 160"/>
          <p:cNvSpPr txBox="1"/>
          <p:nvPr/>
        </p:nvSpPr>
        <p:spPr>
          <a:xfrm>
            <a:off x="3200923" y="3632268"/>
            <a:ext cx="4486000" cy="461600"/>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p:txBody>
      </p:sp>
      <p:sp>
        <p:nvSpPr>
          <p:cNvPr id="161" name="Shape 161"/>
          <p:cNvSpPr txBox="1"/>
          <p:nvPr/>
        </p:nvSpPr>
        <p:spPr>
          <a:xfrm>
            <a:off x="3189081" y="2504612"/>
            <a:ext cx="2084000" cy="794000"/>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endParaRPr sz="2400"/>
          </a:p>
          <a:p>
            <a:pPr marL="0" marR="0" lvl="0" indent="0" algn="l" rtl="0">
              <a:lnSpc>
                <a:spcPct val="90000"/>
              </a:lnSpc>
              <a:spcBef>
                <a:spcPts val="0"/>
              </a:spcBef>
              <a:spcAft>
                <a:spcPts val="0"/>
              </a:spcAft>
              <a:buNone/>
            </a:pPr>
            <a:r>
              <a:rPr lang="en-GB" sz="2400" b="0" i="0" u="none" strike="noStrike" cap="none">
                <a:solidFill>
                  <a:srgbClr val="FFFFFF"/>
                </a:solidFill>
                <a:latin typeface="Calibri Regular"/>
                <a:ea typeface="Arial"/>
                <a:cs typeface="Arial"/>
                <a:sym typeface="Arial"/>
              </a:rPr>
              <a:t>eigen </a:t>
            </a:r>
            <a:r>
              <a:rPr lang="en-GB" sz="2400" b="0" i="0" u="none" strike="noStrike" cap="none" err="1">
                <a:solidFill>
                  <a:srgbClr val="FFFFFF"/>
                </a:solidFill>
                <a:latin typeface="Calibri Regular"/>
                <a:ea typeface="Arial"/>
                <a:cs typeface="Arial"/>
                <a:sym typeface="Arial"/>
              </a:rPr>
              <a:t>tekst</a:t>
            </a:r>
            <a:endParaRPr sz="2400"/>
          </a:p>
        </p:txBody>
      </p:sp>
      <p:sp>
        <p:nvSpPr>
          <p:cNvPr id="162" name="Shape 162"/>
          <p:cNvSpPr txBox="1"/>
          <p:nvPr/>
        </p:nvSpPr>
        <p:spPr>
          <a:xfrm>
            <a:off x="9285403" y="3580892"/>
            <a:ext cx="2084000" cy="794000"/>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endParaRPr sz="2400"/>
          </a:p>
          <a:p>
            <a:pPr marL="0" marR="0" lvl="0" indent="0" algn="l" rtl="0">
              <a:lnSpc>
                <a:spcPct val="90000"/>
              </a:lnSpc>
              <a:spcBef>
                <a:spcPts val="0"/>
              </a:spcBef>
              <a:spcAft>
                <a:spcPts val="0"/>
              </a:spcAft>
              <a:buNone/>
            </a:pPr>
            <a:r>
              <a:rPr lang="en-GB" sz="2400" b="0" i="0" u="none" strike="noStrike" cap="none">
                <a:solidFill>
                  <a:srgbClr val="FFFFFF"/>
                </a:solidFill>
                <a:latin typeface="Calibri Regular"/>
                <a:ea typeface="Arial"/>
                <a:cs typeface="Arial"/>
                <a:sym typeface="Arial"/>
              </a:rPr>
              <a:t>eigen </a:t>
            </a:r>
            <a:r>
              <a:rPr lang="en-GB" sz="2400" b="0" i="0" u="none" strike="noStrike" cap="none" err="1">
                <a:solidFill>
                  <a:srgbClr val="FFFFFF"/>
                </a:solidFill>
                <a:latin typeface="Calibri Regular"/>
                <a:ea typeface="Arial"/>
                <a:cs typeface="Arial"/>
                <a:sym typeface="Arial"/>
              </a:rPr>
              <a:t>tekst</a:t>
            </a:r>
            <a:endParaRPr sz="2400"/>
          </a:p>
        </p:txBody>
      </p:sp>
      <p:sp>
        <p:nvSpPr>
          <p:cNvPr id="163" name="Shape 163"/>
          <p:cNvSpPr txBox="1"/>
          <p:nvPr/>
        </p:nvSpPr>
        <p:spPr>
          <a:xfrm>
            <a:off x="9313608" y="4321687"/>
            <a:ext cx="1379600" cy="594000"/>
          </a:xfrm>
          <a:prstGeom prst="rect">
            <a:avLst/>
          </a:prstGeom>
          <a:noFill/>
          <a:ln>
            <a:noFill/>
          </a:ln>
        </p:spPr>
        <p:txBody>
          <a:bodyPr spcFirstLastPara="1" wrap="square" lIns="121900" tIns="60933" rIns="121900" bIns="60933" anchor="t" anchorCtr="0">
            <a:noAutofit/>
          </a:bodyPr>
          <a:lstStyle/>
          <a:p>
            <a:pPr marL="0" marR="0" lvl="0" indent="0" algn="l" rtl="0">
              <a:lnSpc>
                <a:spcPct val="130000"/>
              </a:lnSpc>
              <a:spcBef>
                <a:spcPts val="0"/>
              </a:spcBef>
              <a:spcAft>
                <a:spcPts val="0"/>
              </a:spcAft>
              <a:buNone/>
            </a:pPr>
            <a:r>
              <a:rPr lang="en-GB" sz="1200" b="0" i="0" u="none" strike="noStrike" cap="none" err="1">
                <a:solidFill>
                  <a:srgbClr val="FFFFFF"/>
                </a:solidFill>
                <a:latin typeface="Calibri Regular"/>
                <a:ea typeface="Arial"/>
                <a:cs typeface="Arial"/>
                <a:sym typeface="Arial"/>
              </a:rPr>
              <a:t>Ruimte</a:t>
            </a:r>
            <a:r>
              <a:rPr lang="en-GB" sz="1200" b="0" i="0" u="none" strike="noStrike" cap="none">
                <a:solidFill>
                  <a:srgbClr val="FFFFFF"/>
                </a:solidFill>
                <a:latin typeface="Calibri Regular"/>
                <a:ea typeface="Arial"/>
                <a:cs typeface="Arial"/>
                <a:sym typeface="Arial"/>
              </a:rPr>
              <a:t> </a:t>
            </a:r>
            <a:r>
              <a:rPr lang="en-GB" sz="1200" b="0" i="0" u="none" strike="noStrike" cap="none" err="1">
                <a:solidFill>
                  <a:srgbClr val="FFFFFF"/>
                </a:solidFill>
                <a:latin typeface="Calibri Regular"/>
                <a:ea typeface="Arial"/>
                <a:cs typeface="Arial"/>
                <a:sym typeface="Arial"/>
              </a:rPr>
              <a:t>voor</a:t>
            </a:r>
            <a:endParaRPr sz="2400"/>
          </a:p>
          <a:p>
            <a:pPr marL="0" marR="0" lvl="0" indent="0" algn="l" rtl="0">
              <a:lnSpc>
                <a:spcPct val="130000"/>
              </a:lnSpc>
              <a:spcBef>
                <a:spcPts val="0"/>
              </a:spcBef>
              <a:spcAft>
                <a:spcPts val="0"/>
              </a:spcAft>
              <a:buNone/>
            </a:pPr>
            <a:r>
              <a:rPr lang="en-GB" sz="1200" b="0" i="0" u="none" strike="noStrike" cap="none">
                <a:solidFill>
                  <a:srgbClr val="FFFFFF"/>
                </a:solidFill>
                <a:latin typeface="Calibri Regular"/>
                <a:ea typeface="Arial"/>
                <a:cs typeface="Arial"/>
                <a:sym typeface="Arial"/>
              </a:rPr>
              <a:t>eigen </a:t>
            </a:r>
            <a:r>
              <a:rPr lang="en-GB" sz="1200" b="0" i="0" u="none" strike="noStrike" cap="none" err="1">
                <a:solidFill>
                  <a:srgbClr val="FFFFFF"/>
                </a:solidFill>
                <a:latin typeface="Calibri Regular"/>
                <a:ea typeface="Arial"/>
                <a:cs typeface="Arial"/>
                <a:sym typeface="Arial"/>
              </a:rPr>
              <a:t>tekst</a:t>
            </a:r>
            <a:endParaRPr sz="2400"/>
          </a:p>
        </p:txBody>
      </p:sp>
      <p:sp>
        <p:nvSpPr>
          <p:cNvPr id="164" name="Shape 164"/>
          <p:cNvSpPr txBox="1"/>
          <p:nvPr/>
        </p:nvSpPr>
        <p:spPr>
          <a:xfrm>
            <a:off x="3227228" y="4049147"/>
            <a:ext cx="2113200" cy="354000"/>
          </a:xfrm>
          <a:prstGeom prst="rect">
            <a:avLst/>
          </a:prstGeom>
          <a:noFill/>
          <a:ln>
            <a:noFill/>
          </a:ln>
        </p:spPr>
        <p:txBody>
          <a:bodyPr spcFirstLastPara="1" wrap="square" lIns="121900" tIns="60933" rIns="121900" bIns="60933" anchor="t" anchorCtr="0">
            <a:noAutofit/>
          </a:bodyPr>
          <a:lstStyle/>
          <a:p>
            <a:pPr marL="0" marR="0" lvl="0" indent="0" algn="l" rtl="0">
              <a:lnSpc>
                <a:spcPct val="130000"/>
              </a:lnSpc>
              <a:spcBef>
                <a:spcPts val="0"/>
              </a:spcBef>
              <a:spcAft>
                <a:spcPts val="0"/>
              </a:spcAft>
              <a:buNone/>
            </a:pPr>
            <a:r>
              <a:rPr lang="en-GB" sz="1200" b="0" i="0" u="none" strike="noStrike" cap="none" err="1">
                <a:solidFill>
                  <a:srgbClr val="FFFFFF"/>
                </a:solidFill>
                <a:latin typeface="Calibri Regular"/>
                <a:ea typeface="Arial"/>
                <a:cs typeface="Arial"/>
                <a:sym typeface="Arial"/>
              </a:rPr>
              <a:t>Ruimte</a:t>
            </a:r>
            <a:r>
              <a:rPr lang="en-GB" sz="1200" b="0" i="0" u="none" strike="noStrike" cap="none">
                <a:solidFill>
                  <a:srgbClr val="FFFFFF"/>
                </a:solidFill>
                <a:latin typeface="Calibri Regular"/>
                <a:ea typeface="Arial"/>
                <a:cs typeface="Arial"/>
                <a:sym typeface="Arial"/>
              </a:rPr>
              <a:t> </a:t>
            </a:r>
            <a:r>
              <a:rPr lang="en-GB" sz="1200" b="0" i="0" u="none" strike="noStrike" cap="none" err="1">
                <a:solidFill>
                  <a:srgbClr val="FFFFFF"/>
                </a:solidFill>
                <a:latin typeface="Calibri Regular"/>
                <a:ea typeface="Arial"/>
                <a:cs typeface="Arial"/>
                <a:sym typeface="Arial"/>
              </a:rPr>
              <a:t>voor</a:t>
            </a:r>
            <a:r>
              <a:rPr lang="en-GB" sz="1200" b="0" i="0" u="none" strike="noStrike" cap="none">
                <a:solidFill>
                  <a:srgbClr val="FFFFFF"/>
                </a:solidFill>
                <a:latin typeface="Calibri Regular"/>
                <a:ea typeface="Arial"/>
                <a:cs typeface="Arial"/>
                <a:sym typeface="Arial"/>
              </a:rPr>
              <a:t> eigen </a:t>
            </a:r>
            <a:r>
              <a:rPr lang="en-GB" sz="1200" b="0" i="0" u="none" strike="noStrike" cap="none" err="1">
                <a:solidFill>
                  <a:srgbClr val="FFFFFF"/>
                </a:solidFill>
                <a:latin typeface="Calibri Regular"/>
                <a:ea typeface="Arial"/>
                <a:cs typeface="Arial"/>
                <a:sym typeface="Arial"/>
              </a:rPr>
              <a:t>tekst</a:t>
            </a:r>
            <a:endParaRPr sz="2400"/>
          </a:p>
        </p:txBody>
      </p:sp>
    </p:spTree>
    <p:extLst>
      <p:ext uri="{BB962C8B-B14F-4D97-AF65-F5344CB8AC3E}">
        <p14:creationId xmlns:p14="http://schemas.microsoft.com/office/powerpoint/2010/main" val="1115543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3_Template propositie oranje" preserve="1">
  <p:cSld name="13_Template propositie oranje">
    <p:spTree>
      <p:nvGrpSpPr>
        <p:cNvPr id="1" name="Shape 165"/>
        <p:cNvGrpSpPr/>
        <p:nvPr/>
      </p:nvGrpSpPr>
      <p:grpSpPr>
        <a:xfrm>
          <a:off x="0" y="0"/>
          <a:ext cx="0" cy="0"/>
          <a:chOff x="0" y="0"/>
          <a:chExt cx="0" cy="0"/>
        </a:xfrm>
      </p:grpSpPr>
      <p:pic>
        <p:nvPicPr>
          <p:cNvPr id="166" name="Shape 166" descr="WHO_Business template01.jpg"/>
          <p:cNvPicPr preferRelativeResize="0"/>
          <p:nvPr/>
        </p:nvPicPr>
        <p:blipFill rotWithShape="1">
          <a:blip r:embed="rId2">
            <a:alphaModFix/>
          </a:blip>
          <a:srcRect/>
          <a:stretch/>
        </p:blipFill>
        <p:spPr>
          <a:xfrm>
            <a:off x="0" y="37931"/>
            <a:ext cx="12192000" cy="6087872"/>
          </a:xfrm>
          <a:prstGeom prst="rect">
            <a:avLst/>
          </a:prstGeom>
          <a:noFill/>
          <a:ln>
            <a:noFill/>
          </a:ln>
        </p:spPr>
      </p:pic>
      <p:sp>
        <p:nvSpPr>
          <p:cNvPr id="167" name="Shape 167"/>
          <p:cNvSpPr txBox="1">
            <a:spLocks noGrp="1"/>
          </p:cNvSpPr>
          <p:nvPr>
            <p:ph type="title"/>
          </p:nvPr>
        </p:nvSpPr>
        <p:spPr>
          <a:xfrm>
            <a:off x="609600" y="272912"/>
            <a:ext cx="48992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68" name="Shape 168"/>
          <p:cNvSpPr txBox="1">
            <a:spLocks noGrp="1"/>
          </p:cNvSpPr>
          <p:nvPr>
            <p:ph type="body" idx="1"/>
          </p:nvPr>
        </p:nvSpPr>
        <p:spPr>
          <a:xfrm>
            <a:off x="438821" y="3543709"/>
            <a:ext cx="8292800" cy="23292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69" name="Shape 169"/>
          <p:cNvSpPr txBox="1">
            <a:spLocks noGrp="1"/>
          </p:cNvSpPr>
          <p:nvPr>
            <p:ph type="body" idx="2"/>
          </p:nvPr>
        </p:nvSpPr>
        <p:spPr>
          <a:xfrm>
            <a:off x="436721" y="1348257"/>
            <a:ext cx="3984000" cy="147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70" name="Shape 170"/>
          <p:cNvSpPr txBox="1">
            <a:spLocks noGrp="1"/>
          </p:cNvSpPr>
          <p:nvPr>
            <p:ph type="body" idx="3"/>
          </p:nvPr>
        </p:nvSpPr>
        <p:spPr>
          <a:xfrm>
            <a:off x="4768933" y="1348257"/>
            <a:ext cx="3984000" cy="147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71" name="Shape 171"/>
          <p:cNvSpPr txBox="1">
            <a:spLocks noGrp="1"/>
          </p:cNvSpPr>
          <p:nvPr>
            <p:ph type="body" idx="4"/>
          </p:nvPr>
        </p:nvSpPr>
        <p:spPr>
          <a:xfrm>
            <a:off x="9036133" y="3444687"/>
            <a:ext cx="2868400" cy="91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72" name="Shape 172"/>
          <p:cNvSpPr txBox="1">
            <a:spLocks noGrp="1"/>
          </p:cNvSpPr>
          <p:nvPr>
            <p:ph type="body" idx="5"/>
          </p:nvPr>
        </p:nvSpPr>
        <p:spPr>
          <a:xfrm>
            <a:off x="9037301" y="4956296"/>
            <a:ext cx="2868400" cy="91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73" name="Shape 173"/>
          <p:cNvSpPr>
            <a:spLocks noGrp="1"/>
          </p:cNvSpPr>
          <p:nvPr>
            <p:ph type="pic" idx="6"/>
          </p:nvPr>
        </p:nvSpPr>
        <p:spPr>
          <a:xfrm>
            <a:off x="8930888" y="827315"/>
            <a:ext cx="2976000" cy="2066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Tree>
    <p:extLst>
      <p:ext uri="{BB962C8B-B14F-4D97-AF65-F5344CB8AC3E}">
        <p14:creationId xmlns:p14="http://schemas.microsoft.com/office/powerpoint/2010/main" val="4119650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2. Contact dia" preserve="1">
  <p:cSld name="B2. Contact dia">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5461600" y="1981361"/>
            <a:ext cx="1538000" cy="192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1050"/>
              <a:buFont typeface="Arial"/>
              <a:buNone/>
              <a:defRPr sz="1400" b="0" i="0" u="none" strike="noStrike" cap="none">
                <a:solidFill>
                  <a:schemeClr val="lt1"/>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79" name="Shape 179"/>
          <p:cNvSpPr txBox="1"/>
          <p:nvPr/>
        </p:nvSpPr>
        <p:spPr>
          <a:xfrm>
            <a:off x="609600" y="269840"/>
            <a:ext cx="1950000" cy="3868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GB" sz="1600" b="0" i="0" u="none" strike="noStrike" cap="none">
                <a:solidFill>
                  <a:schemeClr val="lt2"/>
                </a:solidFill>
                <a:latin typeface="Calibri Regular"/>
                <a:ea typeface="Arial"/>
                <a:cs typeface="Arial"/>
                <a:sym typeface="Arial"/>
              </a:rPr>
              <a:t>Contact</a:t>
            </a:r>
            <a:endParaRPr sz="1600" b="0" i="0" u="none" strike="noStrike" cap="none">
              <a:solidFill>
                <a:schemeClr val="lt2"/>
              </a:solidFill>
              <a:latin typeface="Calibri Regular"/>
              <a:ea typeface="Arial"/>
              <a:cs typeface="Arial"/>
              <a:sym typeface="Arial"/>
            </a:endParaRPr>
          </a:p>
        </p:txBody>
      </p:sp>
      <p:sp>
        <p:nvSpPr>
          <p:cNvPr id="180" name="Shape 180"/>
          <p:cNvSpPr>
            <a:spLocks noGrp="1"/>
          </p:cNvSpPr>
          <p:nvPr>
            <p:ph type="pic" idx="2"/>
          </p:nvPr>
        </p:nvSpPr>
        <p:spPr>
          <a:xfrm>
            <a:off x="4060344" y="1981361"/>
            <a:ext cx="1296000" cy="1920000"/>
          </a:xfrm>
          <a:prstGeom prst="rect">
            <a:avLst/>
          </a:prstGeom>
          <a:noFill/>
          <a:ln w="12700" cap="flat" cmpd="sng">
            <a:solidFill>
              <a:schemeClr val="lt2"/>
            </a:solidFill>
            <a:prstDash val="solid"/>
            <a:round/>
            <a:headEnd type="none" w="sm" len="sm"/>
            <a:tailEnd type="none" w="sm" len="sm"/>
          </a:ln>
        </p:spPr>
        <p:txBody>
          <a:bodyPr spcFirstLastPara="1" wrap="square" lIns="91425" tIns="91425" rIns="91425" bIns="91425" anchor="t" anchorCtr="0"/>
          <a:lstStyle>
            <a:lvl1pPr marR="0" lvl="0" algn="ctr" rtl="0">
              <a:spcBef>
                <a:spcPts val="267"/>
              </a:spcBef>
              <a:spcAft>
                <a:spcPts val="0"/>
              </a:spcAft>
              <a:buClr>
                <a:schemeClr val="lt1"/>
              </a:buClr>
              <a:buSzPts val="1000"/>
              <a:buFont typeface="Arial"/>
              <a:buNone/>
              <a:defRPr sz="1333" b="0" i="0" u="none" strike="noStrike" cap="none">
                <a:solidFill>
                  <a:schemeClr val="lt1"/>
                </a:solidFill>
                <a:latin typeface="Calibri Regular"/>
                <a:ea typeface="Calibri Regular"/>
                <a:cs typeface="Arial"/>
                <a:sym typeface="Arial"/>
              </a:defRPr>
            </a:lvl1pPr>
            <a:lvl2pPr marR="0" lvl="1" algn="l" rtl="0">
              <a:spcBef>
                <a:spcPts val="747"/>
              </a:spcBef>
              <a:spcAft>
                <a:spcPts val="0"/>
              </a:spcAft>
              <a:buClr>
                <a:schemeClr val="lt1"/>
              </a:buClr>
              <a:buSzPts val="2800"/>
              <a:buFont typeface="Arial"/>
              <a:buChar char="–"/>
              <a:defRPr sz="3733" b="0" i="0" u="none" strike="noStrike" cap="none">
                <a:solidFill>
                  <a:schemeClr val="lt1"/>
                </a:solidFill>
                <a:latin typeface="Arial"/>
                <a:ea typeface="Arial"/>
                <a:cs typeface="Arial"/>
                <a:sym typeface="Arial"/>
              </a:defRPr>
            </a:lvl2pPr>
            <a:lvl3pPr marR="0" lvl="2" algn="l" rtl="0">
              <a:spcBef>
                <a:spcPts val="640"/>
              </a:spcBef>
              <a:spcAft>
                <a:spcPts val="0"/>
              </a:spcAft>
              <a:buClr>
                <a:schemeClr val="lt1"/>
              </a:buClr>
              <a:buSzPts val="2400"/>
              <a:buFont typeface="Arial"/>
              <a:buChar char="•"/>
              <a:defRPr sz="3200" b="0" i="0" u="none" strike="noStrike" cap="none">
                <a:solidFill>
                  <a:schemeClr val="lt1"/>
                </a:solidFill>
                <a:latin typeface="Arial"/>
                <a:ea typeface="Arial"/>
                <a:cs typeface="Arial"/>
                <a:sym typeface="Arial"/>
              </a:defRPr>
            </a:lvl3pPr>
            <a:lvl4pPr marR="0" lvl="3"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4pPr>
            <a:lvl5pPr marR="0" lvl="4"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5pPr>
            <a:lvl6pPr marR="0" lvl="5"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6pPr>
            <a:lvl7pPr marR="0" lvl="6"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7pPr>
            <a:lvl8pPr marR="0" lvl="7"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8pPr>
            <a:lvl9pPr marR="0" lvl="8"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9pPr>
          </a:lstStyle>
          <a:p>
            <a:r>
              <a:rPr lang="en-US"/>
              <a:t>Click icon to add picture</a:t>
            </a:r>
            <a:endParaRPr/>
          </a:p>
        </p:txBody>
      </p:sp>
    </p:spTree>
    <p:extLst>
      <p:ext uri="{BB962C8B-B14F-4D97-AF65-F5344CB8AC3E}">
        <p14:creationId xmlns:p14="http://schemas.microsoft.com/office/powerpoint/2010/main" val="504050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1. Tussendia" preserve="1">
  <p:cSld name="B1. Tussendia">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483881" y="1534964"/>
            <a:ext cx="6100400" cy="2369600"/>
          </a:xfrm>
          <a:prstGeom prst="rect">
            <a:avLst/>
          </a:prstGeom>
          <a:noFill/>
          <a:ln>
            <a:noFill/>
          </a:ln>
        </p:spPr>
        <p:txBody>
          <a:bodyPr spcFirstLastPara="1" wrap="square" lIns="91425" tIns="91425" rIns="91425" bIns="91425" anchor="t" anchorCtr="0"/>
          <a:lstStyle>
            <a:lvl1pPr marL="609585" marR="0" lvl="0" indent="-304792" algn="l" rtl="0">
              <a:spcBef>
                <a:spcPts val="640"/>
              </a:spcBef>
              <a:spcAft>
                <a:spcPts val="0"/>
              </a:spcAft>
              <a:buClr>
                <a:schemeClr val="lt1"/>
              </a:buClr>
              <a:buSzPts val="2400"/>
              <a:buFont typeface="Arial"/>
              <a:buNone/>
              <a:defRPr sz="3200" b="0" i="0" u="none" strike="noStrike" cap="none">
                <a:solidFill>
                  <a:schemeClr val="lt1"/>
                </a:solidFill>
                <a:latin typeface="Calibri Regular"/>
                <a:ea typeface="Calibri Regular"/>
                <a:cs typeface="Arial"/>
                <a:sym typeface="Arial"/>
              </a:defRPr>
            </a:lvl1pPr>
            <a:lvl2pPr marL="1219170" marR="0" lvl="1" indent="-541853" algn="l" rtl="0">
              <a:spcBef>
                <a:spcPts val="747"/>
              </a:spcBef>
              <a:spcAft>
                <a:spcPts val="0"/>
              </a:spcAft>
              <a:buClr>
                <a:schemeClr val="lt1"/>
              </a:buClr>
              <a:buSzPts val="2800"/>
              <a:buFont typeface="Arial"/>
              <a:buChar char="–"/>
              <a:defRPr sz="3733" b="0" i="0" u="none" strike="noStrike" cap="none">
                <a:solidFill>
                  <a:schemeClr val="lt1"/>
                </a:solidFill>
                <a:latin typeface="Arial"/>
                <a:ea typeface="Arial"/>
                <a:cs typeface="Arial"/>
                <a:sym typeface="Arial"/>
              </a:defRPr>
            </a:lvl2pPr>
            <a:lvl3pPr marL="1828754" marR="0" lvl="2" indent="-507987" algn="l" rtl="0">
              <a:spcBef>
                <a:spcPts val="640"/>
              </a:spcBef>
              <a:spcAft>
                <a:spcPts val="0"/>
              </a:spcAft>
              <a:buClr>
                <a:schemeClr val="lt1"/>
              </a:buClr>
              <a:buSzPts val="2400"/>
              <a:buFont typeface="Arial"/>
              <a:buChar char="•"/>
              <a:defRPr sz="3200" b="0" i="0" u="none" strike="noStrike" cap="none">
                <a:solidFill>
                  <a:schemeClr val="lt1"/>
                </a:solidFill>
                <a:latin typeface="Arial"/>
                <a:ea typeface="Arial"/>
                <a:cs typeface="Arial"/>
                <a:sym typeface="Arial"/>
              </a:defRPr>
            </a:lvl3pPr>
            <a:lvl4pPr marL="2438339" marR="0" lvl="3"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4pPr>
            <a:lvl5pPr marL="3047924" marR="0" lvl="4"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5pPr>
            <a:lvl6pPr marL="3657509" marR="0" lvl="5"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6pPr>
            <a:lvl7pPr marL="4267093" marR="0" lvl="6"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7pPr>
            <a:lvl8pPr marL="4876678" marR="0" lvl="7"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8pPr>
            <a:lvl9pPr marL="5486263" marR="0" lvl="8"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9pPr>
          </a:lstStyle>
          <a:p>
            <a:pPr lvl="0"/>
            <a:r>
              <a:rPr lang="en-US"/>
              <a:t>Edit Master text styles</a:t>
            </a:r>
          </a:p>
        </p:txBody>
      </p:sp>
    </p:spTree>
    <p:extLst>
      <p:ext uri="{BB962C8B-B14F-4D97-AF65-F5344CB8AC3E}">
        <p14:creationId xmlns:p14="http://schemas.microsoft.com/office/powerpoint/2010/main" val="5955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b="0" i="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b="0" i="0"/>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Edit Master text styles</a:t>
            </a: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29269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b="0" i="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b="0" i="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a:t>Edit Master text styles</a:t>
            </a: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b="0" i="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a:t>Edit Master text styles</a:t>
            </a:r>
          </a:p>
        </p:txBody>
      </p:sp>
      <p:sp>
        <p:nvSpPr>
          <p:cNvPr id="24" name="Shape 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97619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b="0" i="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7" name="Shape 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678410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rtl="0">
              <a:spcBef>
                <a:spcPts val="0"/>
              </a:spcBef>
              <a:spcAft>
                <a:spcPts val="0"/>
              </a:spcAft>
              <a:buSzPts val="2400"/>
              <a:buNone/>
              <a:defRPr sz="3200" b="0" i="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30" name="Shape 30"/>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rtl="0">
              <a:spcBef>
                <a:spcPts val="0"/>
              </a:spcBef>
              <a:spcAft>
                <a:spcPts val="0"/>
              </a:spcAft>
              <a:buSzPts val="1200"/>
              <a:buChar char="●"/>
              <a:defRPr sz="1600" b="0" i="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a:t>Edit Master text styles</a:t>
            </a:r>
          </a:p>
        </p:txBody>
      </p:sp>
      <p:sp>
        <p:nvSpPr>
          <p:cNvPr id="31" name="Shape 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95648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rtl="0">
              <a:spcBef>
                <a:spcPts val="0"/>
              </a:spcBef>
              <a:spcAft>
                <a:spcPts val="0"/>
              </a:spcAft>
              <a:buSzPts val="4800"/>
              <a:buNone/>
              <a:defRPr sz="6400" b="0" i="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34" name="Shape 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4121391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7" name="Shape 3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5600" b="0" i="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38" name="Shape 3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800" b="0" i="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39" name="Shape 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rtl="0">
              <a:spcBef>
                <a:spcPts val="0"/>
              </a:spcBef>
              <a:spcAft>
                <a:spcPts val="0"/>
              </a:spcAft>
              <a:buSzPts val="1800"/>
              <a:buChar char="●"/>
              <a:defRPr b="0" i="0"/>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Edit Master text styles</a:t>
            </a:r>
          </a:p>
        </p:txBody>
      </p:sp>
      <p:sp>
        <p:nvSpPr>
          <p:cNvPr id="40" name="Shape 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308124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rtl="0">
              <a:lnSpc>
                <a:spcPct val="100000"/>
              </a:lnSpc>
              <a:spcBef>
                <a:spcPts val="0"/>
              </a:spcBef>
              <a:spcAft>
                <a:spcPts val="0"/>
              </a:spcAft>
              <a:buSzPts val="1800"/>
              <a:buNone/>
              <a:defRPr b="0" i="0"/>
            </a:lvl1pPr>
          </a:lstStyle>
          <a:p>
            <a:pPr lvl="0"/>
            <a:r>
              <a:rPr lang="en-US"/>
              <a:t>Edit Master text styles</a:t>
            </a:r>
          </a:p>
        </p:txBody>
      </p:sp>
      <p:sp>
        <p:nvSpPr>
          <p:cNvPr id="43" name="Shape 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211001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3.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70438950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Calibri Regular"/>
          <a:ea typeface="Calibri Regular"/>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Calibri Regular"/>
          <a:ea typeface="Calibri Regular"/>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0"/>
        <p:cNvGrpSpPr/>
        <p:nvPr/>
      </p:nvGrpSpPr>
      <p:grpSpPr>
        <a:xfrm>
          <a:off x="0" y="0"/>
          <a:ext cx="0" cy="0"/>
          <a:chOff x="0" y="0"/>
          <a:chExt cx="0" cy="0"/>
        </a:xfrm>
      </p:grpSpPr>
      <p:pic>
        <p:nvPicPr>
          <p:cNvPr id="51" name="Shape 51"/>
          <p:cNvPicPr preferRelativeResize="0"/>
          <p:nvPr/>
        </p:nvPicPr>
        <p:blipFill rotWithShape="1">
          <a:blip r:embed="rId3">
            <a:alphaModFix/>
          </a:blip>
          <a:srcRect/>
          <a:stretch/>
        </p:blipFill>
        <p:spPr>
          <a:xfrm>
            <a:off x="5414" y="1"/>
            <a:ext cx="12181173" cy="6857999"/>
          </a:xfrm>
          <a:prstGeom prst="rect">
            <a:avLst/>
          </a:prstGeom>
          <a:noFill/>
          <a:ln>
            <a:noFill/>
          </a:ln>
        </p:spPr>
      </p:pic>
    </p:spTree>
    <p:extLst>
      <p:ext uri="{BB962C8B-B14F-4D97-AF65-F5344CB8AC3E}">
        <p14:creationId xmlns:p14="http://schemas.microsoft.com/office/powerpoint/2010/main" val="3939882139"/>
      </p:ext>
    </p:extLst>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1600" b="1" i="0" u="none" strike="noStrike" cap="non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7" name="Shape 57"/>
          <p:cNvSpPr txBox="1">
            <a:spLocks noGrp="1"/>
          </p:cNvSpPr>
          <p:nvPr>
            <p:ph type="body" idx="1"/>
          </p:nvPr>
        </p:nvSpPr>
        <p:spPr>
          <a:xfrm>
            <a:off x="609600" y="1600201"/>
            <a:ext cx="10972800" cy="45260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8" name="Shape 58" descr="ordina-logo-tag-on-lowercase.pdf"/>
          <p:cNvPicPr preferRelativeResize="0"/>
          <p:nvPr/>
        </p:nvPicPr>
        <p:blipFill rotWithShape="1">
          <a:blip r:embed="rId16">
            <a:alphaModFix/>
          </a:blip>
          <a:srcRect/>
          <a:stretch/>
        </p:blipFill>
        <p:spPr>
          <a:xfrm>
            <a:off x="395199" y="6292323"/>
            <a:ext cx="4530743" cy="371035"/>
          </a:xfrm>
          <a:prstGeom prst="rect">
            <a:avLst/>
          </a:prstGeom>
          <a:noFill/>
          <a:ln>
            <a:noFill/>
          </a:ln>
        </p:spPr>
      </p:pic>
      <p:sp>
        <p:nvSpPr>
          <p:cNvPr id="59" name="Shape 59"/>
          <p:cNvSpPr txBox="1"/>
          <p:nvPr/>
        </p:nvSpPr>
        <p:spPr>
          <a:xfrm>
            <a:off x="11426383" y="6334831"/>
            <a:ext cx="369600" cy="280800"/>
          </a:xfrm>
          <a:prstGeom prst="rect">
            <a:avLst/>
          </a:prstGeom>
          <a:noFill/>
          <a:ln>
            <a:noFill/>
          </a:ln>
        </p:spPr>
        <p:txBody>
          <a:bodyPr spcFirstLastPara="1" wrap="square" lIns="47600" tIns="47600" rIns="47600" bIns="47600" anchor="t"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585858"/>
                </a:solidFill>
                <a:latin typeface="Calibri Regular"/>
                <a:ea typeface="Arial"/>
                <a:cs typeface="Arial"/>
                <a:sym typeface="Arial"/>
              </a:rPr>
              <a:pPr marL="0" marR="0" lvl="0" indent="0" algn="r" rtl="0">
                <a:spcBef>
                  <a:spcPts val="0"/>
                </a:spcBef>
                <a:spcAft>
                  <a:spcPts val="0"/>
                </a:spcAft>
                <a:buNone/>
              </a:pPr>
              <a:t>‹#›</a:t>
            </a:fld>
            <a:endParaRPr sz="1200" b="0" i="0" u="none" strike="noStrike" cap="none">
              <a:solidFill>
                <a:srgbClr val="585858"/>
              </a:solidFill>
              <a:latin typeface="Calibri Regular"/>
              <a:ea typeface="Arial"/>
              <a:cs typeface="Arial"/>
              <a:sym typeface="Arial"/>
            </a:endParaRPr>
          </a:p>
        </p:txBody>
      </p:sp>
    </p:spTree>
    <p:extLst>
      <p:ext uri="{BB962C8B-B14F-4D97-AF65-F5344CB8AC3E}">
        <p14:creationId xmlns:p14="http://schemas.microsoft.com/office/powerpoint/2010/main" val="3296739164"/>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Calibri Regular"/>
          <a:ea typeface="Calibri Regular"/>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Calibri Regular"/>
          <a:ea typeface="Calibri Regular"/>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174"/>
        <p:cNvGrpSpPr/>
        <p:nvPr/>
      </p:nvGrpSpPr>
      <p:grpSpPr>
        <a:xfrm>
          <a:off x="0" y="0"/>
          <a:ext cx="0" cy="0"/>
          <a:chOff x="0" y="0"/>
          <a:chExt cx="0" cy="0"/>
        </a:xfrm>
      </p:grpSpPr>
      <p:pic>
        <p:nvPicPr>
          <p:cNvPr id="175" name="Shape 175" descr="logo_ordina_diap_rgb.png"/>
          <p:cNvPicPr preferRelativeResize="0"/>
          <p:nvPr/>
        </p:nvPicPr>
        <p:blipFill rotWithShape="1">
          <a:blip r:embed="rId4">
            <a:alphaModFix/>
          </a:blip>
          <a:srcRect/>
          <a:stretch/>
        </p:blipFill>
        <p:spPr>
          <a:xfrm>
            <a:off x="309192" y="6227901"/>
            <a:ext cx="1718400" cy="503376"/>
          </a:xfrm>
          <a:prstGeom prst="rect">
            <a:avLst/>
          </a:prstGeom>
          <a:noFill/>
          <a:ln>
            <a:noFill/>
          </a:ln>
        </p:spPr>
      </p:pic>
      <p:pic>
        <p:nvPicPr>
          <p:cNvPr id="176" name="Shape 176"/>
          <p:cNvPicPr preferRelativeResize="0"/>
          <p:nvPr/>
        </p:nvPicPr>
        <p:blipFill rotWithShape="1">
          <a:blip r:embed="rId5">
            <a:alphaModFix/>
          </a:blip>
          <a:srcRect/>
          <a:stretch/>
        </p:blipFill>
        <p:spPr>
          <a:xfrm>
            <a:off x="2007273" y="6262366"/>
            <a:ext cx="2162236" cy="503980"/>
          </a:xfrm>
          <a:prstGeom prst="rect">
            <a:avLst/>
          </a:prstGeom>
          <a:noFill/>
          <a:ln>
            <a:noFill/>
          </a:ln>
        </p:spPr>
      </p:pic>
    </p:spTree>
    <p:extLst>
      <p:ext uri="{BB962C8B-B14F-4D97-AF65-F5344CB8AC3E}">
        <p14:creationId xmlns:p14="http://schemas.microsoft.com/office/powerpoint/2010/main" val="4165923668"/>
      </p:ext>
    </p:extLst>
  </p:cSld>
  <p:clrMap bg1="lt1" tx1="dk1" bg2="dk2" tx2="lt2" accent1="accent1" accent2="accent2" accent3="accent3" accent4="accent4" accent5="accent5" accent6="accent6" hlink="hlink" folHlink="folHlink"/>
  <p:sldLayoutIdLst>
    <p:sldLayoutId id="2147483703" r:id="rId1"/>
    <p:sldLayoutId id="2147483704"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hyperlink" Target="https://kafka.apache.org/documentation/#configuration"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hyperlink" Target="https://www.testcontainers.org/modules/kafka/"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472E82-4EA1-664B-9A5D-DC3F0BF34B7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651EE5D0-AF57-8F43-B047-93385FC4978D}"/>
              </a:ext>
            </a:extLst>
          </p:cNvPr>
          <p:cNvSpPr>
            <a:spLocks noGrp="1"/>
          </p:cNvSpPr>
          <p:nvPr>
            <p:ph type="body" idx="2"/>
          </p:nvPr>
        </p:nvSpPr>
        <p:spPr/>
        <p:txBody>
          <a:bodyPr/>
          <a:lstStyle/>
          <a:p>
            <a:br>
              <a:rPr lang="en-US" dirty="0"/>
            </a:br>
            <a:r>
              <a:rPr lang="en-US" dirty="0"/>
              <a:t>Stream Processing Live Traffic Data with Kafka Streams</a:t>
            </a:r>
          </a:p>
          <a:p>
            <a:endParaRPr lang="en-US" dirty="0"/>
          </a:p>
        </p:txBody>
      </p:sp>
      <p:pic>
        <p:nvPicPr>
          <p:cNvPr id="6" name="Picture 5">
            <a:extLst>
              <a:ext uri="{FF2B5EF4-FFF2-40B4-BE49-F238E27FC236}">
                <a16:creationId xmlns:a16="http://schemas.microsoft.com/office/drawing/2014/main" id="{501AB757-76D6-0541-8A69-ED75EDBD9A34}"/>
              </a:ext>
            </a:extLst>
          </p:cNvPr>
          <p:cNvPicPr>
            <a:picLocks noChangeAspect="1"/>
          </p:cNvPicPr>
          <p:nvPr/>
        </p:nvPicPr>
        <p:blipFill>
          <a:blip r:embed="rId2">
            <a:biLevel thresh="25000"/>
          </a:blip>
          <a:stretch>
            <a:fillRect/>
          </a:stretch>
        </p:blipFill>
        <p:spPr>
          <a:xfrm>
            <a:off x="4048710" y="501500"/>
            <a:ext cx="2237790" cy="556608"/>
          </a:xfrm>
          <a:prstGeom prst="rect">
            <a:avLst/>
          </a:prstGeom>
          <a:noFill/>
          <a:ln>
            <a:noFill/>
          </a:ln>
        </p:spPr>
      </p:pic>
    </p:spTree>
    <p:extLst>
      <p:ext uri="{BB962C8B-B14F-4D97-AF65-F5344CB8AC3E}">
        <p14:creationId xmlns:p14="http://schemas.microsoft.com/office/powerpoint/2010/main" val="178555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Controller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Only 1 broker is the controller</a:t>
            </a:r>
          </a:p>
          <a:p>
            <a:endParaRPr lang="en-GB" dirty="0"/>
          </a:p>
          <a:p>
            <a:r>
              <a:rPr lang="en-GB" dirty="0"/>
              <a:t>Kafka Controller Election: relies on Zookeeper</a:t>
            </a:r>
          </a:p>
          <a:p>
            <a:endParaRPr lang="en-GB" dirty="0"/>
          </a:p>
          <a:p>
            <a:r>
              <a:rPr lang="en-GB" dirty="0"/>
              <a:t>Manages the state of partitions and replicas</a:t>
            </a:r>
          </a:p>
          <a:p>
            <a:endParaRPr lang="en-GB" dirty="0"/>
          </a:p>
          <a:p>
            <a:r>
              <a:rPr lang="en-GB" dirty="0"/>
              <a:t>Reassigns partitions (master of the partition)</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5332094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a:t>
            </a:r>
            <a:endParaRPr lang="en-US" dirty="0">
              <a:solidFill>
                <a:srgbClr val="DC8830"/>
              </a:solidFill>
            </a:endParaRPr>
          </a:p>
        </p:txBody>
      </p:sp>
      <p:sp>
        <p:nvSpPr>
          <p:cNvPr id="5" name="Content Placeholder 4">
            <a:extLst>
              <a:ext uri="{FF2B5EF4-FFF2-40B4-BE49-F238E27FC236}">
                <a16:creationId xmlns:a16="http://schemas.microsoft.com/office/drawing/2014/main" id="{223193CC-43C7-7F4D-B0BF-F9D76472F0A8}"/>
              </a:ext>
            </a:extLst>
          </p:cNvPr>
          <p:cNvSpPr>
            <a:spLocks noGrp="1"/>
          </p:cNvSpPr>
          <p:nvPr>
            <p:ph idx="1"/>
          </p:nvPr>
        </p:nvSpPr>
        <p:spPr/>
        <p:txBody>
          <a:bodyPr/>
          <a:lstStyle/>
          <a:p>
            <a:endParaRPr lang="en-BE"/>
          </a:p>
        </p:txBody>
      </p:sp>
      <p:pic>
        <p:nvPicPr>
          <p:cNvPr id="26626" name="Picture 2" descr="IT Monitoring MEME Contest">
            <a:extLst>
              <a:ext uri="{FF2B5EF4-FFF2-40B4-BE49-F238E27FC236}">
                <a16:creationId xmlns:a16="http://schemas.microsoft.com/office/drawing/2014/main" id="{064E5716-7BC5-C145-A829-7058F9CFC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211" y="975167"/>
            <a:ext cx="4925577" cy="556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373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 Broker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err="1"/>
              <a:t>Isr</a:t>
            </a:r>
            <a:endParaRPr lang="en-GB" dirty="0"/>
          </a:p>
          <a:p>
            <a:pPr lvl="1"/>
            <a:r>
              <a:rPr lang="en-GB" dirty="0"/>
              <a:t>Metrics around in sync replicas</a:t>
            </a:r>
          </a:p>
          <a:p>
            <a:r>
              <a:rPr lang="en-GB" dirty="0"/>
              <a:t>Under-replicated partitions</a:t>
            </a:r>
          </a:p>
          <a:p>
            <a:r>
              <a:rPr lang="en-GB" dirty="0" err="1"/>
              <a:t>Unprefered</a:t>
            </a:r>
            <a:r>
              <a:rPr lang="en-GB" dirty="0"/>
              <a:t> Leaders</a:t>
            </a:r>
          </a:p>
          <a:p>
            <a:pPr marL="114300" indent="0">
              <a:buNone/>
            </a:pPr>
            <a:endParaRPr lang="en-GB" dirty="0"/>
          </a:p>
          <a:p>
            <a:r>
              <a:rPr lang="en-GB" dirty="0"/>
              <a:t>Network throughput</a:t>
            </a:r>
          </a:p>
          <a:p>
            <a:pPr lvl="1"/>
            <a:r>
              <a:rPr lang="en-GB" dirty="0"/>
              <a:t>Transmit, receive, disk I/O, disk space and CPU</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0784659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 Consumer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Lag</a:t>
            </a:r>
          </a:p>
          <a:p>
            <a:pPr lvl="1"/>
            <a:r>
              <a:rPr lang="en-GB" dirty="0"/>
              <a:t>The # of messages a consumer is behind the offset</a:t>
            </a:r>
          </a:p>
          <a:p>
            <a:pPr marL="0" indent="0" algn="ctr">
              <a:buNone/>
            </a:pPr>
            <a:endParaRPr lang="en-US" b="1" dirty="0">
              <a:solidFill>
                <a:srgbClr val="DC8830"/>
              </a:solidFill>
            </a:endParaRPr>
          </a:p>
        </p:txBody>
      </p:sp>
    </p:spTree>
    <p:extLst>
      <p:ext uri="{BB962C8B-B14F-4D97-AF65-F5344CB8AC3E}">
        <p14:creationId xmlns:p14="http://schemas.microsoft.com/office/powerpoint/2010/main" val="40922806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 Producer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Retries</a:t>
            </a:r>
          </a:p>
          <a:p>
            <a:endParaRPr lang="en-GB" dirty="0"/>
          </a:p>
          <a:p>
            <a:r>
              <a:rPr lang="en-GB" dirty="0"/>
              <a:t>Failures</a:t>
            </a:r>
          </a:p>
          <a:p>
            <a:endParaRPr lang="en-GB" dirty="0"/>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565674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 Zookeeper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Just make sure it is alive</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292179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Properties – great source</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hlinkClick r:id="rId3"/>
              </a:rPr>
              <a:t>https://kafka.apache.org/documentation/#configuration</a:t>
            </a:r>
            <a:endParaRPr lang="en-GB" dirty="0"/>
          </a:p>
          <a:p>
            <a:endParaRPr lang="en-GB" dirty="0"/>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1404457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Schema Registry</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Apache Avro (was the original one)</a:t>
            </a:r>
          </a:p>
          <a:p>
            <a:endParaRPr lang="en-GB" dirty="0"/>
          </a:p>
          <a:p>
            <a:r>
              <a:rPr lang="en-GB" dirty="0" err="1"/>
              <a:t>ProtoBuf</a:t>
            </a:r>
            <a:endParaRPr lang="en-GB" dirty="0"/>
          </a:p>
          <a:p>
            <a:endParaRPr lang="en-GB" dirty="0"/>
          </a:p>
          <a:p>
            <a:r>
              <a:rPr lang="en-GB" dirty="0"/>
              <a:t>JSON Schema</a:t>
            </a:r>
          </a:p>
          <a:p>
            <a:endParaRPr lang="en-GB" dirty="0"/>
          </a:p>
          <a:p>
            <a:endParaRPr lang="en-GB" dirty="0"/>
          </a:p>
          <a:p>
            <a:endParaRPr lang="en-GB" dirty="0"/>
          </a:p>
          <a:p>
            <a:pPr marL="0" indent="0" algn="ctr">
              <a:buNone/>
            </a:pPr>
            <a:endParaRPr lang="en-US" b="1" dirty="0">
              <a:solidFill>
                <a:srgbClr val="DC8830"/>
              </a:solidFill>
            </a:endParaRPr>
          </a:p>
        </p:txBody>
      </p:sp>
      <p:pic>
        <p:nvPicPr>
          <p:cNvPr id="10242" name="Picture 2" descr="Avro">
            <a:extLst>
              <a:ext uri="{FF2B5EF4-FFF2-40B4-BE49-F238E27FC236}">
                <a16:creationId xmlns:a16="http://schemas.microsoft.com/office/drawing/2014/main" id="{0ECCF3A2-0176-1E49-875A-E4D174F21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7200" y="1356967"/>
            <a:ext cx="3759200" cy="116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893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Schema Registry</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fontScale="92500" lnSpcReduction="20000"/>
          </a:bodyPr>
          <a:lstStyle/>
          <a:p>
            <a:r>
              <a:rPr lang="en-GB" dirty="0"/>
              <a:t>More explicit message schemes</a:t>
            </a:r>
          </a:p>
          <a:p>
            <a:endParaRPr lang="en-GB" dirty="0"/>
          </a:p>
          <a:p>
            <a:r>
              <a:rPr lang="en-GB" dirty="0"/>
              <a:t>Brokers can use schema validation</a:t>
            </a:r>
          </a:p>
          <a:p>
            <a:endParaRPr lang="en-GB" dirty="0"/>
          </a:p>
          <a:p>
            <a:r>
              <a:rPr lang="en-GB" dirty="0"/>
              <a:t>Cleaner to put different messages of the same aggregate on a topic</a:t>
            </a:r>
          </a:p>
          <a:p>
            <a:pPr lvl="1"/>
            <a:r>
              <a:rPr lang="en-GB" dirty="0"/>
              <a:t>Create</a:t>
            </a:r>
          </a:p>
          <a:p>
            <a:pPr lvl="1"/>
            <a:r>
              <a:rPr lang="en-GB" dirty="0"/>
              <a:t>Update </a:t>
            </a:r>
          </a:p>
          <a:p>
            <a:pPr lvl="1"/>
            <a:r>
              <a:rPr lang="en-GB" dirty="0"/>
              <a:t>Delete</a:t>
            </a:r>
          </a:p>
          <a:p>
            <a:pPr lvl="1"/>
            <a:r>
              <a:rPr lang="en-GB" dirty="0"/>
              <a:t>(use partition key to guarantee ordering of events)</a:t>
            </a:r>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9870327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Spring Kafka (Tools)</a:t>
            </a:r>
          </a:p>
          <a:p>
            <a:endParaRPr lang="en-GB" dirty="0"/>
          </a:p>
          <a:p>
            <a:r>
              <a:rPr lang="en-GB" dirty="0"/>
              <a:t>Test containers</a:t>
            </a:r>
          </a:p>
          <a:p>
            <a:endParaRPr lang="en-GB" dirty="0"/>
          </a:p>
          <a:p>
            <a:r>
              <a:rPr lang="en-GB" dirty="0"/>
              <a:t>Docker</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121136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 Spring Kafka</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4" name="Picture 3">
            <a:extLst>
              <a:ext uri="{FF2B5EF4-FFF2-40B4-BE49-F238E27FC236}">
                <a16:creationId xmlns:a16="http://schemas.microsoft.com/office/drawing/2014/main" id="{6C8DD460-75D8-F742-814C-53A9C29AD78D}"/>
              </a:ext>
            </a:extLst>
          </p:cNvPr>
          <p:cNvPicPr>
            <a:picLocks noChangeAspect="1"/>
          </p:cNvPicPr>
          <p:nvPr/>
        </p:nvPicPr>
        <p:blipFill>
          <a:blip r:embed="rId3"/>
          <a:stretch>
            <a:fillRect/>
          </a:stretch>
        </p:blipFill>
        <p:spPr>
          <a:xfrm>
            <a:off x="1340010" y="1182624"/>
            <a:ext cx="9511980" cy="5459984"/>
          </a:xfrm>
          <a:prstGeom prst="rect">
            <a:avLst/>
          </a:prstGeom>
        </p:spPr>
      </p:pic>
    </p:spTree>
    <p:extLst>
      <p:ext uri="{BB962C8B-B14F-4D97-AF65-F5344CB8AC3E}">
        <p14:creationId xmlns:p14="http://schemas.microsoft.com/office/powerpoint/2010/main" val="1034396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Zookeeper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Service Discovery</a:t>
            </a:r>
          </a:p>
          <a:p>
            <a:endParaRPr lang="en-GB" dirty="0"/>
          </a:p>
          <a:p>
            <a:r>
              <a:rPr lang="en-GB" dirty="0"/>
              <a:t>Electing a Controller</a:t>
            </a:r>
          </a:p>
          <a:p>
            <a:endParaRPr lang="en-GB" dirty="0"/>
          </a:p>
          <a:p>
            <a:r>
              <a:rPr lang="en-GB" dirty="0"/>
              <a:t>Cluster Membership</a:t>
            </a:r>
          </a:p>
          <a:p>
            <a:endParaRPr lang="en-GB" dirty="0"/>
          </a:p>
          <a:p>
            <a:r>
              <a:rPr lang="en-GB" dirty="0"/>
              <a:t>Topic Configuration</a:t>
            </a:r>
          </a:p>
          <a:p>
            <a:pPr marL="114300" indent="0">
              <a:buNone/>
            </a:pPr>
            <a:endParaRPr lang="en-GB" dirty="0"/>
          </a:p>
          <a:p>
            <a:endParaRPr lang="en-GB" dirty="0"/>
          </a:p>
          <a:p>
            <a:pPr marL="0" indent="0" algn="ctr">
              <a:buNone/>
            </a:pPr>
            <a:endParaRPr lang="en-US" b="1" dirty="0">
              <a:solidFill>
                <a:srgbClr val="DC8830"/>
              </a:solidFill>
            </a:endParaRPr>
          </a:p>
        </p:txBody>
      </p:sp>
      <p:sp>
        <p:nvSpPr>
          <p:cNvPr id="4" name="AutoShape 2">
            <a:extLst>
              <a:ext uri="{FF2B5EF4-FFF2-40B4-BE49-F238E27FC236}">
                <a16:creationId xmlns:a16="http://schemas.microsoft.com/office/drawing/2014/main" id="{94EF37A1-C031-5E4E-8D00-F271DC519C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sp>
        <p:nvSpPr>
          <p:cNvPr id="5" name="AutoShape 4">
            <a:extLst>
              <a:ext uri="{FF2B5EF4-FFF2-40B4-BE49-F238E27FC236}">
                <a16:creationId xmlns:a16="http://schemas.microsoft.com/office/drawing/2014/main" id="{E36F6BA0-BD73-774F-8D38-8B4238D170D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8204" name="Picture 12" descr="Apache, zookeeper, logo Free Icon of Vector Logo">
            <a:extLst>
              <a:ext uri="{FF2B5EF4-FFF2-40B4-BE49-F238E27FC236}">
                <a16:creationId xmlns:a16="http://schemas.microsoft.com/office/drawing/2014/main" id="{73544E03-B85D-0E45-B3C7-8E09E223D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712" y="1356967"/>
            <a:ext cx="3412688" cy="341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7942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 Spring Kafka</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r>
              <a:rPr lang="en-US" dirty="0"/>
              <a:t>https://</a:t>
            </a:r>
            <a:r>
              <a:rPr lang="en-US" dirty="0" err="1"/>
              <a:t>www.baeldung.com</a:t>
            </a:r>
            <a:r>
              <a:rPr lang="en-US" dirty="0"/>
              <a:t>/spring-boot-</a:t>
            </a:r>
            <a:r>
              <a:rPr lang="en-US" dirty="0" err="1"/>
              <a:t>kafka</a:t>
            </a:r>
            <a:r>
              <a:rPr lang="en-US" dirty="0"/>
              <a:t>-testing</a:t>
            </a:r>
          </a:p>
          <a:p>
            <a:pPr marL="0" indent="0" algn="ctr">
              <a:buNone/>
            </a:pPr>
            <a:endParaRPr lang="en-US" b="1" dirty="0">
              <a:solidFill>
                <a:srgbClr val="DC8830"/>
              </a:solidFill>
            </a:endParaRPr>
          </a:p>
        </p:txBody>
      </p:sp>
    </p:spTree>
    <p:extLst>
      <p:ext uri="{BB962C8B-B14F-4D97-AF65-F5344CB8AC3E}">
        <p14:creationId xmlns:p14="http://schemas.microsoft.com/office/powerpoint/2010/main" val="26906792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 Test Containers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hlinkClick r:id="rId3"/>
              </a:rPr>
              <a:t>https://www.testcontainers.org/modules/kafka/</a:t>
            </a:r>
            <a:endParaRPr lang="en-GB" dirty="0"/>
          </a:p>
          <a:p>
            <a:endParaRPr lang="en-GB" dirty="0"/>
          </a:p>
          <a:p>
            <a:pPr marL="0" indent="0" algn="ctr">
              <a:buNone/>
            </a:pPr>
            <a:endParaRPr lang="en-US" b="1" dirty="0">
              <a:solidFill>
                <a:srgbClr val="DC8830"/>
              </a:solidFill>
            </a:endParaRPr>
          </a:p>
        </p:txBody>
      </p:sp>
      <p:pic>
        <p:nvPicPr>
          <p:cNvPr id="20482" name="Picture 2" descr="Testcontainers logo">
            <a:extLst>
              <a:ext uri="{FF2B5EF4-FFF2-40B4-BE49-F238E27FC236}">
                <a16:creationId xmlns:a16="http://schemas.microsoft.com/office/drawing/2014/main" id="{AE2CBA47-2BC7-6645-96D7-09A23932C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024" y="2514600"/>
            <a:ext cx="7997952" cy="399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514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 Docker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Duh</a:t>
            </a:r>
          </a:p>
          <a:p>
            <a:endParaRPr lang="en-GB" dirty="0"/>
          </a:p>
          <a:p>
            <a:pPr marL="0" indent="0" algn="ctr">
              <a:buNone/>
            </a:pPr>
            <a:endParaRPr lang="en-US" b="1" dirty="0">
              <a:solidFill>
                <a:srgbClr val="DC8830"/>
              </a:solidFill>
            </a:endParaRPr>
          </a:p>
        </p:txBody>
      </p:sp>
      <p:pic>
        <p:nvPicPr>
          <p:cNvPr id="22530" name="Picture 2" descr="Demystifying Docker. Introduction | by Suraj Joshi | Medium">
            <a:extLst>
              <a:ext uri="{FF2B5EF4-FFF2-40B4-BE49-F238E27FC236}">
                <a16:creationId xmlns:a16="http://schemas.microsoft.com/office/drawing/2014/main" id="{0563D953-B1FA-9C4E-AC16-B8DC9A831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06550"/>
            <a:ext cx="4267200" cy="36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44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a:t>
            </a:r>
            <a:endParaRPr lang="en-US" dirty="0">
              <a:solidFill>
                <a:srgbClr val="DC8830"/>
              </a:solidFill>
            </a:endParaRPr>
          </a:p>
        </p:txBody>
      </p:sp>
      <p:pic>
        <p:nvPicPr>
          <p:cNvPr id="24580" name="Picture 4" descr="Kafka And Spark Streams: The happily ever after !! - Knoldus Blogs">
            <a:extLst>
              <a:ext uri="{FF2B5EF4-FFF2-40B4-BE49-F238E27FC236}">
                <a16:creationId xmlns:a16="http://schemas.microsoft.com/office/drawing/2014/main" id="{C16CD917-8439-EB49-89C8-2A0CF7A72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144" y="1356967"/>
            <a:ext cx="8871712" cy="49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264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Operators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err="1"/>
              <a:t>Strimzi</a:t>
            </a:r>
            <a:endParaRPr lang="en-GB" dirty="0"/>
          </a:p>
          <a:p>
            <a:endParaRPr lang="en-GB" dirty="0"/>
          </a:p>
          <a:p>
            <a:pPr marL="114300" indent="0">
              <a:buNone/>
            </a:pPr>
            <a:endParaRPr lang="en-GB" dirty="0"/>
          </a:p>
          <a:p>
            <a:pPr marL="114300" indent="0">
              <a:buNone/>
            </a:pPr>
            <a:endParaRPr lang="en-GB" dirty="0"/>
          </a:p>
          <a:p>
            <a:pPr marL="114300" indent="0">
              <a:buNone/>
            </a:pPr>
            <a:endParaRPr lang="en-GB" dirty="0"/>
          </a:p>
          <a:p>
            <a:r>
              <a:rPr lang="en-GB" dirty="0"/>
              <a:t>Kubernetes Operator for Kafka</a:t>
            </a:r>
          </a:p>
          <a:p>
            <a:pPr lvl="1"/>
            <a:r>
              <a:rPr lang="en-GB" dirty="0"/>
              <a:t>Used by Alphabet</a:t>
            </a:r>
          </a:p>
          <a:p>
            <a:endParaRPr lang="en-GB" dirty="0"/>
          </a:p>
          <a:p>
            <a:pPr marL="0" indent="0" algn="ctr">
              <a:buNone/>
            </a:pPr>
            <a:endParaRPr lang="en-US" b="1" dirty="0">
              <a:solidFill>
                <a:srgbClr val="DC8830"/>
              </a:solidFill>
            </a:endParaRPr>
          </a:p>
        </p:txBody>
      </p:sp>
      <p:pic>
        <p:nvPicPr>
          <p:cNvPr id="14338" name="Picture 2">
            <a:extLst>
              <a:ext uri="{FF2B5EF4-FFF2-40B4-BE49-F238E27FC236}">
                <a16:creationId xmlns:a16="http://schemas.microsoft.com/office/drawing/2014/main" id="{B63D2F7C-C586-2041-B184-42B9A4213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530" y="1536633"/>
            <a:ext cx="76327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6289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Operators: Topic Operator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Topic configuration in repo</a:t>
            </a:r>
          </a:p>
          <a:p>
            <a:endParaRPr lang="en-GB" dirty="0"/>
          </a:p>
          <a:p>
            <a:r>
              <a:rPr lang="en-GB" dirty="0"/>
              <a:t>The operator will create these</a:t>
            </a:r>
          </a:p>
          <a:p>
            <a:endParaRPr lang="en-GB" dirty="0"/>
          </a:p>
          <a:p>
            <a:r>
              <a:rPr lang="en-GB" dirty="0"/>
              <a:t>Also gives you more opportunities to manage security</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74834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Security</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SSL Encryption</a:t>
            </a:r>
          </a:p>
          <a:p>
            <a:pPr lvl="1"/>
            <a:r>
              <a:rPr lang="en-GB" dirty="0"/>
              <a:t>Note: pass along the encryption keys to your command lines</a:t>
            </a:r>
          </a:p>
          <a:p>
            <a:pPr marL="114300" indent="0">
              <a:buNone/>
            </a:pPr>
            <a:endParaRPr lang="en-GB" dirty="0"/>
          </a:p>
          <a:p>
            <a:r>
              <a:rPr lang="en-GB" dirty="0"/>
              <a:t>ACL</a:t>
            </a:r>
          </a:p>
          <a:p>
            <a:pPr lvl="1"/>
            <a:r>
              <a:rPr lang="en-GB" dirty="0"/>
              <a:t>Command line tools for role base authorization on topics</a:t>
            </a:r>
          </a:p>
          <a:p>
            <a:endParaRPr lang="en-GB" dirty="0"/>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5763883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Native Cloud solutions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Confluent Cloud (Cloud native Kafka)</a:t>
            </a:r>
          </a:p>
          <a:p>
            <a:endParaRPr lang="en-GB" dirty="0"/>
          </a:p>
          <a:p>
            <a:r>
              <a:rPr lang="en-GB" dirty="0"/>
              <a:t>AWS Kinesis</a:t>
            </a:r>
          </a:p>
          <a:p>
            <a:endParaRPr lang="en-GB" dirty="0"/>
          </a:p>
          <a:p>
            <a:r>
              <a:rPr lang="en-GB" dirty="0"/>
              <a:t>Azure Event Hubs</a:t>
            </a:r>
          </a:p>
          <a:p>
            <a:endParaRPr lang="en-GB" dirty="0"/>
          </a:p>
          <a:p>
            <a:r>
              <a:rPr lang="en-GB" dirty="0"/>
              <a:t>GCP Pub/Sub</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0204492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Confluent Cloud</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Kafka in the cloud</a:t>
            </a:r>
          </a:p>
          <a:p>
            <a:endParaRPr lang="en-GB" dirty="0"/>
          </a:p>
          <a:p>
            <a:r>
              <a:rPr lang="en-GB" dirty="0"/>
              <a:t>Billed for use</a:t>
            </a:r>
          </a:p>
          <a:p>
            <a:endParaRPr lang="en-GB" dirty="0"/>
          </a:p>
          <a:p>
            <a:r>
              <a:rPr lang="en-GB" dirty="0"/>
              <a:t>Multi-cloud</a:t>
            </a:r>
          </a:p>
          <a:p>
            <a:endParaRPr lang="en-GB" dirty="0"/>
          </a:p>
          <a:p>
            <a:endParaRPr lang="en-GB" dirty="0"/>
          </a:p>
          <a:p>
            <a:pPr marL="114300" indent="0">
              <a:buNone/>
            </a:pPr>
            <a:endParaRPr lang="en-GB" dirty="0"/>
          </a:p>
          <a:p>
            <a:pPr marL="0" indent="0" algn="ctr">
              <a:buNone/>
            </a:pPr>
            <a:endParaRPr lang="en-US" b="1" dirty="0">
              <a:solidFill>
                <a:srgbClr val="DC8830"/>
              </a:solidFill>
            </a:endParaRPr>
          </a:p>
        </p:txBody>
      </p:sp>
      <p:pic>
        <p:nvPicPr>
          <p:cNvPr id="16386" name="Picture 2" descr="AWS Marketplace: Apache Kafka on Confluent Cloud? - Annual Commits">
            <a:extLst>
              <a:ext uri="{FF2B5EF4-FFF2-40B4-BE49-F238E27FC236}">
                <a16:creationId xmlns:a16="http://schemas.microsoft.com/office/drawing/2014/main" id="{CDDD8233-344A-3041-929D-A55A57A8D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800" y="1536633"/>
            <a:ext cx="32766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0895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AWS Kinesis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err="1"/>
              <a:t>Kineses</a:t>
            </a:r>
            <a:r>
              <a:rPr lang="en-GB" dirty="0"/>
              <a:t> is modelled on Kafka</a:t>
            </a:r>
          </a:p>
          <a:p>
            <a:endParaRPr lang="en-GB" dirty="0"/>
          </a:p>
          <a:p>
            <a:r>
              <a:rPr lang="en-GB" dirty="0"/>
              <a:t>Message retention max 7 days</a:t>
            </a:r>
          </a:p>
          <a:p>
            <a:r>
              <a:rPr lang="en-GB" dirty="0"/>
              <a:t>Max message size 1Mb</a:t>
            </a:r>
          </a:p>
          <a:p>
            <a:r>
              <a:rPr lang="en-GB" dirty="0"/>
              <a:t>Fixed replication of 3</a:t>
            </a:r>
          </a:p>
          <a:p>
            <a:endParaRPr lang="en-GB" dirty="0"/>
          </a:p>
          <a:p>
            <a:r>
              <a:rPr lang="en-GB" dirty="0"/>
              <a:t>Easier to setup</a:t>
            </a:r>
          </a:p>
          <a:p>
            <a:endParaRPr lang="en-GB" dirty="0"/>
          </a:p>
          <a:p>
            <a:r>
              <a:rPr lang="en-GB" dirty="0"/>
              <a:t>Kafka can be made more performant</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116743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Topics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1746" name="Picture 2">
            <a:extLst>
              <a:ext uri="{FF2B5EF4-FFF2-40B4-BE49-F238E27FC236}">
                <a16:creationId xmlns:a16="http://schemas.microsoft.com/office/drawing/2014/main" id="{CDBA2184-FCE4-1547-ACEC-F0321C165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73" y="1113070"/>
            <a:ext cx="10432453" cy="540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75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Azure Event Hubs </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Event hub instance = Topic</a:t>
            </a:r>
          </a:p>
          <a:p>
            <a:endParaRPr lang="en-GB" dirty="0"/>
          </a:p>
          <a:p>
            <a:r>
              <a:rPr lang="en-GB" dirty="0"/>
              <a:t>No Transaction support</a:t>
            </a:r>
          </a:p>
          <a:p>
            <a:endParaRPr lang="en-GB" dirty="0"/>
          </a:p>
          <a:p>
            <a:r>
              <a:rPr lang="en-GB" dirty="0"/>
              <a:t>Easier to setup</a:t>
            </a:r>
          </a:p>
          <a:p>
            <a:endParaRPr lang="en-GB" dirty="0"/>
          </a:p>
          <a:p>
            <a:r>
              <a:rPr lang="en-GB" dirty="0"/>
              <a:t>Limits to message size</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41471841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GCP Pub Sub Lite</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No Transaction support and log compaction</a:t>
            </a:r>
          </a:p>
          <a:p>
            <a:endParaRPr lang="en-GB" dirty="0"/>
          </a:p>
          <a:p>
            <a:r>
              <a:rPr lang="en-GB" dirty="0"/>
              <a:t>More similar to Kafka then Pub Sub</a:t>
            </a:r>
          </a:p>
          <a:p>
            <a:endParaRPr lang="en-GB" dirty="0"/>
          </a:p>
          <a:p>
            <a:r>
              <a:rPr lang="en-GB" dirty="0"/>
              <a:t>Limits to message size</a:t>
            </a:r>
          </a:p>
          <a:p>
            <a:endParaRPr lang="en-GB" dirty="0"/>
          </a:p>
          <a:p>
            <a:r>
              <a:rPr lang="en-GB" dirty="0"/>
              <a:t>Can be used with Kafka Clients</a:t>
            </a:r>
          </a:p>
          <a:p>
            <a:endParaRPr lang="en-GB" dirty="0"/>
          </a:p>
          <a:p>
            <a:r>
              <a:rPr lang="en-GB" dirty="0"/>
              <a:t>For Streams: use Apache Beam or Dataflow</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98206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Using Kafka: just as important</a:t>
            </a:r>
            <a:endParaRPr lang="en-US" dirty="0">
              <a:solidFill>
                <a:srgbClr val="DC8830"/>
              </a:solidFill>
            </a:endParaRPr>
          </a:p>
        </p:txBody>
      </p:sp>
      <p:sp>
        <p:nvSpPr>
          <p:cNvPr id="4" name="Content Placeholder 3">
            <a:extLst>
              <a:ext uri="{FF2B5EF4-FFF2-40B4-BE49-F238E27FC236}">
                <a16:creationId xmlns:a16="http://schemas.microsoft.com/office/drawing/2014/main" id="{4BA9F8A7-78FB-B841-BF05-801FC9527B0C}"/>
              </a:ext>
            </a:extLst>
          </p:cNvPr>
          <p:cNvSpPr>
            <a:spLocks noGrp="1"/>
          </p:cNvSpPr>
          <p:nvPr>
            <p:ph idx="1"/>
          </p:nvPr>
        </p:nvSpPr>
        <p:spPr/>
        <p:txBody>
          <a:bodyPr/>
          <a:lstStyle/>
          <a:p>
            <a:endParaRPr lang="en-BE" dirty="0"/>
          </a:p>
        </p:txBody>
      </p:sp>
      <p:pic>
        <p:nvPicPr>
          <p:cNvPr id="39944" name="Picture 8" descr="if you use the right tool the job gets done - Ms Her | Meme Generator">
            <a:extLst>
              <a:ext uri="{FF2B5EF4-FFF2-40B4-BE49-F238E27FC236}">
                <a16:creationId xmlns:a16="http://schemas.microsoft.com/office/drawing/2014/main" id="{B0CE3E98-9562-8F45-944A-447A0979A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0464" y="1536633"/>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4699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Using Kafka: just as important</a:t>
            </a:r>
            <a:endParaRPr lang="en-US" dirty="0">
              <a:solidFill>
                <a:srgbClr val="DC8830"/>
              </a:solidFill>
            </a:endParaRPr>
          </a:p>
        </p:txBody>
      </p:sp>
      <p:pic>
        <p:nvPicPr>
          <p:cNvPr id="39938" name="Picture 2" descr="EventStorming - From Big Picture to Software Design - AgilePartner">
            <a:extLst>
              <a:ext uri="{FF2B5EF4-FFF2-40B4-BE49-F238E27FC236}">
                <a16:creationId xmlns:a16="http://schemas.microsoft.com/office/drawing/2014/main" id="{8B388261-1F3B-A14C-A4BA-F633E58EB8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2487" y="1356967"/>
            <a:ext cx="10947026" cy="461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4474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Hints and Tips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How </a:t>
            </a:r>
            <a:r>
              <a:rPr lang="en-GB" dirty="0" err="1"/>
              <a:t>kafka</a:t>
            </a:r>
            <a:r>
              <a:rPr lang="en-GB" dirty="0"/>
              <a:t> consumers connect and what happens if it takes too long (all on 1 thread)</a:t>
            </a:r>
          </a:p>
          <a:p>
            <a:endParaRPr lang="en-GB" dirty="0"/>
          </a:p>
          <a:p>
            <a:r>
              <a:rPr lang="en-GB" dirty="0"/>
              <a:t>Issues and warnings</a:t>
            </a:r>
          </a:p>
          <a:p>
            <a:pPr lvl="1"/>
            <a:r>
              <a:rPr lang="en-GB" dirty="0"/>
              <a:t>Lots of warning logs in the brokers is not good</a:t>
            </a:r>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4694962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Hints and Tips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Increase default message size</a:t>
            </a:r>
          </a:p>
          <a:p>
            <a:pPr lvl="1"/>
            <a:r>
              <a:rPr lang="en-GB" dirty="0"/>
              <a:t>Update broker: max message size</a:t>
            </a:r>
          </a:p>
          <a:p>
            <a:pPr lvl="1"/>
            <a:r>
              <a:rPr lang="en-GB" dirty="0"/>
              <a:t>Update consumer config: max bytes to consume</a:t>
            </a:r>
          </a:p>
          <a:p>
            <a:pPr lvl="1"/>
            <a:r>
              <a:rPr lang="en-GB" dirty="0"/>
              <a:t>Update producer config: max bytes to produce</a:t>
            </a:r>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2963737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 Traffic Congestion</a:t>
            </a:r>
            <a:endParaRPr lang="en-US">
              <a:solidFill>
                <a:srgbClr val="DC8830"/>
              </a:solidFill>
            </a:endParaRPr>
          </a:p>
        </p:txBody>
      </p:sp>
      <p:sp>
        <p:nvSpPr>
          <p:cNvPr id="6" name="Content Placeholder 5">
            <a:extLst>
              <a:ext uri="{FF2B5EF4-FFF2-40B4-BE49-F238E27FC236}">
                <a16:creationId xmlns:a16="http://schemas.microsoft.com/office/drawing/2014/main" id="{B6AABE3A-DE61-F445-8E0D-9495AF8E32E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7F01C0C-BE60-A843-85BC-972331248FBB}"/>
              </a:ext>
            </a:extLst>
          </p:cNvPr>
          <p:cNvPicPr>
            <a:picLocks noChangeAspect="1"/>
          </p:cNvPicPr>
          <p:nvPr/>
        </p:nvPicPr>
        <p:blipFill>
          <a:blip r:embed="rId3"/>
          <a:stretch>
            <a:fillRect/>
          </a:stretch>
        </p:blipFill>
        <p:spPr>
          <a:xfrm>
            <a:off x="1526060" y="1243641"/>
            <a:ext cx="9139880" cy="5141183"/>
          </a:xfrm>
          <a:prstGeom prst="rect">
            <a:avLst/>
          </a:prstGeom>
        </p:spPr>
      </p:pic>
    </p:spTree>
    <p:extLst>
      <p:ext uri="{BB962C8B-B14F-4D97-AF65-F5344CB8AC3E}">
        <p14:creationId xmlns:p14="http://schemas.microsoft.com/office/powerpoint/2010/main" val="3048981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 Traffic Congestion</a:t>
            </a:r>
            <a:endParaRPr lang="en-US">
              <a:solidFill>
                <a:srgbClr val="DC8830"/>
              </a:solidFill>
            </a:endParaRPr>
          </a:p>
        </p:txBody>
      </p:sp>
      <p:sp>
        <p:nvSpPr>
          <p:cNvPr id="6" name="Content Placeholder 5">
            <a:extLst>
              <a:ext uri="{FF2B5EF4-FFF2-40B4-BE49-F238E27FC236}">
                <a16:creationId xmlns:a16="http://schemas.microsoft.com/office/drawing/2014/main" id="{B6AABE3A-DE61-F445-8E0D-9495AF8E32E7}"/>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C3FF1D28-1929-F640-86B8-D265EBDE4321}"/>
              </a:ext>
            </a:extLst>
          </p:cNvPr>
          <p:cNvPicPr>
            <a:picLocks noChangeAspect="1"/>
          </p:cNvPicPr>
          <p:nvPr/>
        </p:nvPicPr>
        <p:blipFill>
          <a:blip r:embed="rId3"/>
          <a:stretch>
            <a:fillRect/>
          </a:stretch>
        </p:blipFill>
        <p:spPr>
          <a:xfrm>
            <a:off x="2544175" y="1494023"/>
            <a:ext cx="7100866" cy="4597810"/>
          </a:xfrm>
          <a:prstGeom prst="rect">
            <a:avLst/>
          </a:prstGeom>
        </p:spPr>
      </p:pic>
    </p:spTree>
    <p:extLst>
      <p:ext uri="{BB962C8B-B14F-4D97-AF65-F5344CB8AC3E}">
        <p14:creationId xmlns:p14="http://schemas.microsoft.com/office/powerpoint/2010/main" val="1358053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 Traffic Congestion</a:t>
            </a:r>
            <a:endParaRPr lang="en-US">
              <a:solidFill>
                <a:srgbClr val="DC8830"/>
              </a:solidFill>
            </a:endParaRPr>
          </a:p>
        </p:txBody>
      </p:sp>
      <p:sp>
        <p:nvSpPr>
          <p:cNvPr id="6" name="Content Placeholder 5">
            <a:extLst>
              <a:ext uri="{FF2B5EF4-FFF2-40B4-BE49-F238E27FC236}">
                <a16:creationId xmlns:a16="http://schemas.microsoft.com/office/drawing/2014/main" id="{B6AABE3A-DE61-F445-8E0D-9495AF8E32E7}"/>
              </a:ext>
            </a:extLst>
          </p:cNvPr>
          <p:cNvSpPr>
            <a:spLocks noGrp="1"/>
          </p:cNvSpPr>
          <p:nvPr>
            <p:ph idx="1"/>
          </p:nvPr>
        </p:nvSpPr>
        <p:spPr/>
        <p:txBody>
          <a:bodyPr/>
          <a:lstStyle/>
          <a:p>
            <a:pPr>
              <a:buClr>
                <a:srgbClr val="DC8830"/>
              </a:buClr>
            </a:pPr>
            <a:r>
              <a:rPr lang="en-US" dirty="0">
                <a:solidFill>
                  <a:schemeClr val="bg2"/>
                </a:solidFill>
              </a:rPr>
              <a:t>Merge results of all lanes</a:t>
            </a:r>
          </a:p>
          <a:p>
            <a:pPr>
              <a:buClr>
                <a:srgbClr val="DC8830"/>
              </a:buClr>
            </a:pPr>
            <a:r>
              <a:rPr lang="en-US" dirty="0">
                <a:solidFill>
                  <a:schemeClr val="bg2"/>
                </a:solidFill>
              </a:rPr>
              <a:t>If average speed &lt; 50km =&gt; slow traffic</a:t>
            </a:r>
          </a:p>
          <a:p>
            <a:pPr>
              <a:buClr>
                <a:srgbClr val="DC8830"/>
              </a:buClr>
            </a:pPr>
            <a:r>
              <a:rPr lang="en-US" dirty="0">
                <a:solidFill>
                  <a:schemeClr val="bg2"/>
                </a:solidFill>
              </a:rPr>
              <a:t>To: slow-traffic-topic</a:t>
            </a:r>
          </a:p>
          <a:p>
            <a:pPr>
              <a:buClr>
                <a:srgbClr val="DC8830"/>
              </a:buClr>
            </a:pPr>
            <a:r>
              <a:rPr lang="en-US" dirty="0">
                <a:solidFill>
                  <a:schemeClr val="bg2"/>
                </a:solidFill>
              </a:rPr>
              <a:t>@Input slow-traffic-topic =&gt; session window with gap of 5 minutes</a:t>
            </a:r>
          </a:p>
          <a:p>
            <a:pPr>
              <a:buClr>
                <a:srgbClr val="DC8830"/>
              </a:buClr>
            </a:pPr>
            <a:r>
              <a:rPr lang="en-US" dirty="0">
                <a:solidFill>
                  <a:schemeClr val="bg2"/>
                </a:solidFill>
              </a:rPr>
              <a:t>Aggregate results: vehicle count</a:t>
            </a:r>
          </a:p>
          <a:p>
            <a:pPr>
              <a:buClr>
                <a:srgbClr val="DC8830"/>
              </a:buClr>
            </a:pPr>
            <a:r>
              <a:rPr lang="en-US" dirty="0">
                <a:solidFill>
                  <a:schemeClr val="bg2"/>
                </a:solidFill>
              </a:rPr>
              <a:t>To: vehicles-involved-in-traffic-jam</a:t>
            </a:r>
          </a:p>
          <a:p>
            <a:pPr>
              <a:buClr>
                <a:srgbClr val="DC8830"/>
              </a:buClr>
            </a:pPr>
            <a:r>
              <a:rPr lang="en-US" dirty="0">
                <a:solidFill>
                  <a:schemeClr val="bg2"/>
                </a:solidFill>
              </a:rPr>
              <a:t>Because the session window also has a start and end time</a:t>
            </a:r>
          </a:p>
          <a:p>
            <a:pPr>
              <a:buClr>
                <a:srgbClr val="DC8830"/>
              </a:buClr>
            </a:pPr>
            <a:r>
              <a:rPr lang="en-US" dirty="0">
                <a:solidFill>
                  <a:schemeClr val="bg2"/>
                </a:solidFill>
              </a:rPr>
              <a:t>	=&gt; length of the traffic jam</a:t>
            </a:r>
          </a:p>
        </p:txBody>
      </p:sp>
    </p:spTree>
    <p:extLst>
      <p:ext uri="{BB962C8B-B14F-4D97-AF65-F5344CB8AC3E}">
        <p14:creationId xmlns:p14="http://schemas.microsoft.com/office/powerpoint/2010/main" val="227695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1EE5D0-AF57-8F43-B047-93385FC4978D}"/>
              </a:ext>
            </a:extLst>
          </p:cNvPr>
          <p:cNvSpPr>
            <a:spLocks noGrp="1"/>
          </p:cNvSpPr>
          <p:nvPr>
            <p:ph type="body" idx="2"/>
          </p:nvPr>
        </p:nvSpPr>
        <p:spPr/>
        <p:txBody>
          <a:bodyPr/>
          <a:lstStyle/>
          <a:p>
            <a:r>
              <a:rPr lang="en-US"/>
              <a:t>Thank you for attending!</a:t>
            </a:r>
          </a:p>
        </p:txBody>
      </p:sp>
    </p:spTree>
    <p:extLst>
      <p:ext uri="{BB962C8B-B14F-4D97-AF65-F5344CB8AC3E}">
        <p14:creationId xmlns:p14="http://schemas.microsoft.com/office/powerpoint/2010/main" val="267158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Topics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3796" name="Picture 4">
            <a:extLst>
              <a:ext uri="{FF2B5EF4-FFF2-40B4-BE49-F238E27FC236}">
                <a16:creationId xmlns:a16="http://schemas.microsoft.com/office/drawing/2014/main" id="{ADD5F45A-655D-DE42-9248-D71FE0295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994" y="552450"/>
            <a:ext cx="61087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871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Partition</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Topics are split in partitions</a:t>
            </a:r>
          </a:p>
          <a:p>
            <a:endParaRPr lang="en-GB" dirty="0"/>
          </a:p>
          <a:p>
            <a:r>
              <a:rPr lang="en-GB" dirty="0"/>
              <a:t>1 broker is leader</a:t>
            </a:r>
          </a:p>
          <a:p>
            <a:endParaRPr lang="en-GB" dirty="0"/>
          </a:p>
          <a:p>
            <a:r>
              <a:rPr lang="en-GB" dirty="0"/>
              <a:t>Used to scale</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977997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Partition - rebalancing</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Default is auto-balancing</a:t>
            </a:r>
          </a:p>
          <a:p>
            <a:pPr lvl="1"/>
            <a:r>
              <a:rPr lang="en-GB" dirty="0" err="1"/>
              <a:t>auto.leader.rebalance.enable</a:t>
            </a:r>
            <a:r>
              <a:rPr lang="en-GB" dirty="0"/>
              <a:t>: true</a:t>
            </a:r>
          </a:p>
          <a:p>
            <a:endParaRPr lang="en-GB" dirty="0"/>
          </a:p>
          <a:p>
            <a:r>
              <a:rPr lang="en-GB" dirty="0"/>
              <a:t>Pay attention for the partition key</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441095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4820" name="Picture 4">
            <a:extLst>
              <a:ext uri="{FF2B5EF4-FFF2-40B4-BE49-F238E27FC236}">
                <a16:creationId xmlns:a16="http://schemas.microsoft.com/office/drawing/2014/main" id="{E0142D59-4FF7-0544-8535-FAD8C9337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52" y="1356967"/>
            <a:ext cx="11242096" cy="523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15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Fail Over</a:t>
            </a:r>
          </a:p>
          <a:p>
            <a:endParaRPr lang="en-GB" dirty="0"/>
          </a:p>
          <a:p>
            <a:r>
              <a:rPr lang="en-GB" dirty="0"/>
              <a:t>Every brokers has list of In Sync Replicas</a:t>
            </a:r>
          </a:p>
          <a:p>
            <a:endParaRPr lang="en-GB" dirty="0"/>
          </a:p>
          <a:p>
            <a:r>
              <a:rPr lang="en-GB" dirty="0"/>
              <a:t>Kept in sync with master</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568316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 ISR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a:xfrm>
            <a:off x="1072948" y="2315062"/>
            <a:ext cx="8327466" cy="3512201"/>
          </a:xfrm>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6866" name="Picture 2">
            <a:extLst>
              <a:ext uri="{FF2B5EF4-FFF2-40B4-BE49-F238E27FC236}">
                <a16:creationId xmlns:a16="http://schemas.microsoft.com/office/drawing/2014/main" id="{1DF10922-D3F5-3F4A-A620-4D09907D2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0" y="1321766"/>
            <a:ext cx="10057328" cy="549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49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 all die</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Wait until an ISR replica is back</a:t>
            </a:r>
          </a:p>
          <a:p>
            <a:endParaRPr lang="en-GB" dirty="0"/>
          </a:p>
          <a:p>
            <a:r>
              <a:rPr lang="en-GB" dirty="0"/>
              <a:t>Or choose the first one – you will/might lose some messages</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673542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9FD639C-2BA7-4F48-A6FB-E8DE1B51F8F8}"/>
              </a:ext>
            </a:extLst>
          </p:cNvPr>
          <p:cNvSpPr>
            <a:spLocks noGrp="1"/>
          </p:cNvSpPr>
          <p:nvPr>
            <p:ph type="title"/>
          </p:nvPr>
        </p:nvSpPr>
        <p:spPr>
          <a:xfrm>
            <a:off x="415600" y="593367"/>
            <a:ext cx="11360800" cy="763600"/>
          </a:xfrm>
        </p:spPr>
        <p:txBody>
          <a:bodyPr/>
          <a:lstStyle/>
          <a:p>
            <a:r>
              <a:rPr lang="en-US" dirty="0">
                <a:solidFill>
                  <a:srgbClr val="DC8830"/>
                </a:solidFill>
                <a:latin typeface="+mj-lt"/>
                <a:cs typeface="Calibri Light"/>
              </a:rPr>
              <a:t>Who am I </a:t>
            </a:r>
            <a:endParaRPr lang="en-US" dirty="0">
              <a:solidFill>
                <a:srgbClr val="DC8830"/>
              </a:solidFill>
              <a:latin typeface="+mj-lt"/>
            </a:endParaRPr>
          </a:p>
        </p:txBody>
      </p:sp>
      <p:sp>
        <p:nvSpPr>
          <p:cNvPr id="2" name="Oval 1">
            <a:extLst>
              <a:ext uri="{FF2B5EF4-FFF2-40B4-BE49-F238E27FC236}">
                <a16:creationId xmlns:a16="http://schemas.microsoft.com/office/drawing/2014/main" id="{266F3ACE-EBD3-3945-8EF5-B7BEC0883A93}"/>
              </a:ext>
            </a:extLst>
          </p:cNvPr>
          <p:cNvSpPr/>
          <p:nvPr/>
        </p:nvSpPr>
        <p:spPr>
          <a:xfrm>
            <a:off x="415600" y="1536633"/>
            <a:ext cx="2006600" cy="20066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
            <a:extLst>
              <a:ext uri="{FF2B5EF4-FFF2-40B4-BE49-F238E27FC236}">
                <a16:creationId xmlns:a16="http://schemas.microsoft.com/office/drawing/2014/main" id="{D47F9D5A-12DE-624E-BBDC-BF630C73300D}"/>
              </a:ext>
            </a:extLst>
          </p:cNvPr>
          <p:cNvSpPr txBox="1">
            <a:spLocks/>
          </p:cNvSpPr>
          <p:nvPr/>
        </p:nvSpPr>
        <p:spPr>
          <a:xfrm>
            <a:off x="7703842" y="1536633"/>
            <a:ext cx="3326600" cy="4555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609585" marR="0" lvl="0" indent="-423323" algn="l" rtl="0" eaLnBrk="1" hangingPunct="1">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Calibri Regular"/>
                <a:ea typeface="Calibri Regular"/>
                <a:cs typeface="Arial"/>
                <a:sym typeface="Arial"/>
              </a:defRPr>
            </a:lvl1pPr>
            <a:lvl2pPr marL="1219170" marR="0" lvl="1"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eaLnBrk="1" hangingPunct="1">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pPr marL="186262" indent="0">
              <a:buFont typeface="Arial"/>
              <a:buNone/>
            </a:pPr>
            <a:r>
              <a:rPr lang="en-US" kern="0" dirty="0">
                <a:solidFill>
                  <a:srgbClr val="DC8830"/>
                </a:solidFill>
              </a:rPr>
              <a:t>Tom Van den Bulck</a:t>
            </a:r>
          </a:p>
          <a:p>
            <a:pPr marL="186262" indent="0">
              <a:buFont typeface="Arial"/>
              <a:buNone/>
            </a:pPr>
            <a:endParaRPr lang="en-US" kern="0" dirty="0">
              <a:solidFill>
                <a:srgbClr val="DC8830"/>
              </a:solidFill>
            </a:endParaRPr>
          </a:p>
          <a:p>
            <a:pPr marL="186262" indent="0">
              <a:buFont typeface="Arial"/>
              <a:buNone/>
            </a:pPr>
            <a:r>
              <a:rPr lang="en-US" kern="0" dirty="0">
                <a:solidFill>
                  <a:srgbClr val="DC8830"/>
                </a:solidFill>
              </a:rPr>
              <a:t>Principal Java</a:t>
            </a:r>
            <a:br>
              <a:rPr lang="en-US" kern="0" dirty="0">
                <a:solidFill>
                  <a:srgbClr val="DC8830"/>
                </a:solidFill>
              </a:rPr>
            </a:br>
            <a:r>
              <a:rPr lang="en-US" kern="0" dirty="0">
                <a:solidFill>
                  <a:srgbClr val="DC8830"/>
                </a:solidFill>
              </a:rPr>
              <a:t>Software Engineer</a:t>
            </a:r>
            <a:br>
              <a:rPr lang="en-US" kern="0" dirty="0">
                <a:solidFill>
                  <a:srgbClr val="DC8830"/>
                </a:solidFill>
              </a:rPr>
            </a:br>
            <a:r>
              <a:rPr lang="en-US" kern="0" dirty="0">
                <a:solidFill>
                  <a:srgbClr val="DC8830"/>
                </a:solidFill>
              </a:rPr>
              <a:t>@ Ordina</a:t>
            </a:r>
          </a:p>
          <a:p>
            <a:pPr marL="186262" indent="0">
              <a:buFont typeface="Arial"/>
              <a:buNone/>
            </a:pPr>
            <a:endParaRPr lang="en-US" kern="0" dirty="0">
              <a:solidFill>
                <a:srgbClr val="DC8830"/>
              </a:solidFill>
            </a:endParaRPr>
          </a:p>
          <a:p>
            <a:pPr marL="186262" indent="0">
              <a:buFont typeface="Arial"/>
              <a:buNone/>
            </a:pPr>
            <a:r>
              <a:rPr lang="en-US" kern="0" dirty="0">
                <a:solidFill>
                  <a:srgbClr val="DC8830"/>
                </a:solidFill>
              </a:rPr>
              <a:t>@</a:t>
            </a:r>
            <a:r>
              <a:rPr lang="en-US" kern="0" dirty="0" err="1">
                <a:solidFill>
                  <a:srgbClr val="DC8830"/>
                </a:solidFill>
              </a:rPr>
              <a:t>tomvdbulck</a:t>
            </a:r>
            <a:endParaRPr lang="en-US" kern="0" dirty="0">
              <a:solidFill>
                <a:srgbClr val="DC8830"/>
              </a:solidFill>
            </a:endParaRPr>
          </a:p>
        </p:txBody>
      </p:sp>
      <p:sp>
        <p:nvSpPr>
          <p:cNvPr id="4" name="Text Placeholder 3">
            <a:extLst>
              <a:ext uri="{FF2B5EF4-FFF2-40B4-BE49-F238E27FC236}">
                <a16:creationId xmlns:a16="http://schemas.microsoft.com/office/drawing/2014/main" id="{B4EADF68-CE39-BA40-994C-334563BBF29C}"/>
              </a:ext>
            </a:extLst>
          </p:cNvPr>
          <p:cNvSpPr>
            <a:spLocks noGrp="1"/>
          </p:cNvSpPr>
          <p:nvPr>
            <p:ph type="body" idx="1"/>
          </p:nvPr>
        </p:nvSpPr>
        <p:spPr/>
        <p:txBody>
          <a:bodyPr/>
          <a:lstStyle/>
          <a:p>
            <a:endParaRPr lang="en-BE"/>
          </a:p>
        </p:txBody>
      </p:sp>
    </p:spTree>
    <p:extLst>
      <p:ext uri="{BB962C8B-B14F-4D97-AF65-F5344CB8AC3E}">
        <p14:creationId xmlns:p14="http://schemas.microsoft.com/office/powerpoint/2010/main" val="3504821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 acknowledgement</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0, 1 or all (ISR)</a:t>
            </a:r>
          </a:p>
          <a:p>
            <a:endParaRPr lang="en-GB" dirty="0"/>
          </a:p>
          <a:p>
            <a:r>
              <a:rPr lang="en-GB" dirty="0"/>
              <a:t>Only for producers</a:t>
            </a:r>
          </a:p>
          <a:p>
            <a:endParaRPr lang="en-GB" dirty="0"/>
          </a:p>
          <a:p>
            <a:r>
              <a:rPr lang="en-GB" dirty="0"/>
              <a:t>To lose or not to lose</a:t>
            </a:r>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70826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Producer</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Push messages to Kafka topics</a:t>
            </a:r>
          </a:p>
          <a:p>
            <a:endParaRPr lang="en-GB" dirty="0"/>
          </a:p>
          <a:p>
            <a:r>
              <a:rPr lang="en-GB" dirty="0"/>
              <a:t>Will be forwarded to master broker</a:t>
            </a:r>
          </a:p>
          <a:p>
            <a:endParaRPr lang="en-GB" dirty="0"/>
          </a:p>
          <a:p>
            <a:r>
              <a:rPr lang="en-GB" dirty="0"/>
              <a:t>Can pass along a partition key</a:t>
            </a:r>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845030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Message</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Unique offset within a partition</a:t>
            </a:r>
          </a:p>
          <a:p>
            <a:endParaRPr lang="en-GB" dirty="0"/>
          </a:p>
          <a:p>
            <a:r>
              <a:rPr lang="en-GB" dirty="0"/>
              <a:t>Remain until TTL (time to live) or after compaction</a:t>
            </a:r>
          </a:p>
          <a:p>
            <a:pPr marL="114300" indent="0">
              <a:buNone/>
            </a:pPr>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79715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Log Compaction</a:t>
            </a:r>
          </a:p>
        </p:txBody>
      </p:sp>
      <p:sp>
        <p:nvSpPr>
          <p:cNvPr id="5" name="Content Placeholder 4">
            <a:extLst>
              <a:ext uri="{FF2B5EF4-FFF2-40B4-BE49-F238E27FC236}">
                <a16:creationId xmlns:a16="http://schemas.microsoft.com/office/drawing/2014/main" id="{E048B680-C998-9141-B242-4DFD3DCA5964}"/>
              </a:ext>
            </a:extLst>
          </p:cNvPr>
          <p:cNvSpPr>
            <a:spLocks noGrp="1"/>
          </p:cNvSpPr>
          <p:nvPr>
            <p:ph idx="1"/>
          </p:nvPr>
        </p:nvSpPr>
        <p:spPr/>
        <p:txBody>
          <a:bodyPr/>
          <a:lstStyle/>
          <a:p>
            <a:endParaRPr lang="en-BE"/>
          </a:p>
        </p:txBody>
      </p:sp>
      <p:pic>
        <p:nvPicPr>
          <p:cNvPr id="37890" name="Picture 2" descr="Kafka Architecture: Log Compaction">
            <a:extLst>
              <a:ext uri="{FF2B5EF4-FFF2-40B4-BE49-F238E27FC236}">
                <a16:creationId xmlns:a16="http://schemas.microsoft.com/office/drawing/2014/main" id="{FCC6295F-71D5-EC48-B353-F10B600B3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267883"/>
            <a:ext cx="65024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385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Log Compaction</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Compaction does require proper key use</a:t>
            </a:r>
          </a:p>
          <a:p>
            <a:endParaRPr lang="en-GB" dirty="0"/>
          </a:p>
          <a:p>
            <a:r>
              <a:rPr lang="en-GB" dirty="0"/>
              <a:t>Runs in the background</a:t>
            </a:r>
          </a:p>
          <a:p>
            <a:endParaRPr lang="en-GB" dirty="0"/>
          </a:p>
          <a:p>
            <a:r>
              <a:rPr lang="en-GB" dirty="0"/>
              <a:t>Side note: GDPR and encrypting privacy related data</a:t>
            </a:r>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25468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Log Compaction: Side Note</a:t>
            </a:r>
          </a:p>
        </p:txBody>
      </p:sp>
      <p:sp>
        <p:nvSpPr>
          <p:cNvPr id="5" name="Content Placeholder 4">
            <a:extLst>
              <a:ext uri="{FF2B5EF4-FFF2-40B4-BE49-F238E27FC236}">
                <a16:creationId xmlns:a16="http://schemas.microsoft.com/office/drawing/2014/main" id="{133D4DCE-C266-BD48-ABE2-EC8470422F3A}"/>
              </a:ext>
            </a:extLst>
          </p:cNvPr>
          <p:cNvSpPr>
            <a:spLocks noGrp="1"/>
          </p:cNvSpPr>
          <p:nvPr>
            <p:ph idx="1"/>
          </p:nvPr>
        </p:nvSpPr>
        <p:spPr/>
        <p:txBody>
          <a:bodyPr/>
          <a:lstStyle/>
          <a:p>
            <a:endParaRPr lang="en-BE"/>
          </a:p>
        </p:txBody>
      </p:sp>
      <p:pic>
        <p:nvPicPr>
          <p:cNvPr id="38914" name="Picture 2" descr="Throwing away the key | The Economist">
            <a:extLst>
              <a:ext uri="{FF2B5EF4-FFF2-40B4-BE49-F238E27FC236}">
                <a16:creationId xmlns:a16="http://schemas.microsoft.com/office/drawing/2014/main" id="{F8A2B105-283B-914F-9155-2A6F0DE49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849" y="1774536"/>
            <a:ext cx="6495551" cy="365715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Cloudalize | Cloudalize &amp; GDPR">
            <a:extLst>
              <a:ext uri="{FF2B5EF4-FFF2-40B4-BE49-F238E27FC236}">
                <a16:creationId xmlns:a16="http://schemas.microsoft.com/office/drawing/2014/main" id="{DBAEE76A-1518-0D4E-950F-B95EFF7A8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00" y="2615564"/>
            <a:ext cx="3950208" cy="197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5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Consumers</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Read messages from specific offset</a:t>
            </a:r>
          </a:p>
          <a:p>
            <a:endParaRPr lang="en-GB" dirty="0"/>
          </a:p>
          <a:p>
            <a:r>
              <a:rPr lang="en-GB" dirty="0"/>
              <a:t>Asks for messages – pull based</a:t>
            </a:r>
          </a:p>
          <a:p>
            <a:pPr lvl="1"/>
            <a:r>
              <a:rPr lang="en-GB" dirty="0"/>
              <a:t>So no risk of overloading a consumer</a:t>
            </a:r>
          </a:p>
          <a:p>
            <a:pPr lvl="1"/>
            <a:endParaRPr lang="en-GB" dirty="0"/>
          </a:p>
          <a:p>
            <a:r>
              <a:rPr lang="en-GB" dirty="0"/>
              <a:t>Can only read message which are in sync</a:t>
            </a:r>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607487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 offset</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Stored in Kafka – per partition / consumer group</a:t>
            </a:r>
          </a:p>
          <a:p>
            <a:endParaRPr lang="en-GB" dirty="0"/>
          </a:p>
          <a:p>
            <a:r>
              <a:rPr lang="en-GB" dirty="0"/>
              <a:t>Exactly once: read and commit offset in transaction</a:t>
            </a:r>
          </a:p>
          <a:p>
            <a:endParaRPr lang="en-GB" dirty="0"/>
          </a:p>
          <a:p>
            <a:r>
              <a:rPr lang="en-GB" dirty="0"/>
              <a:t>Note: the standard </a:t>
            </a:r>
            <a:r>
              <a:rPr lang="en-GB" dirty="0" err="1"/>
              <a:t>kafka</a:t>
            </a:r>
            <a:r>
              <a:rPr lang="en-GB" dirty="0"/>
              <a:t> consumer client also retains the last read offset in memory</a:t>
            </a:r>
          </a:p>
          <a:p>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980779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 Group</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1 partition can be read by 1 consumer of the group</a:t>
            </a:r>
          </a:p>
          <a:p>
            <a:endParaRPr lang="en-GB" dirty="0"/>
          </a:p>
          <a:p>
            <a:r>
              <a:rPr lang="en-GB" dirty="0"/>
              <a:t>Enables parallel processing</a:t>
            </a:r>
          </a:p>
          <a:p>
            <a:endParaRPr lang="en-GB" dirty="0"/>
          </a:p>
          <a:p>
            <a:r>
              <a:rPr lang="en-GB" dirty="0"/>
              <a:t># Partitions determines max # consumers!</a:t>
            </a:r>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213028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Not Enough Partitions!!!</a:t>
            </a:r>
          </a:p>
        </p:txBody>
      </p:sp>
      <p:sp>
        <p:nvSpPr>
          <p:cNvPr id="5" name="Content Placeholder 4">
            <a:extLst>
              <a:ext uri="{FF2B5EF4-FFF2-40B4-BE49-F238E27FC236}">
                <a16:creationId xmlns:a16="http://schemas.microsoft.com/office/drawing/2014/main" id="{4B0F420F-7328-B94B-B40C-C485A0885129}"/>
              </a:ext>
            </a:extLst>
          </p:cNvPr>
          <p:cNvSpPr>
            <a:spLocks noGrp="1"/>
          </p:cNvSpPr>
          <p:nvPr>
            <p:ph idx="1"/>
          </p:nvPr>
        </p:nvSpPr>
        <p:spPr/>
        <p:txBody>
          <a:bodyPr/>
          <a:lstStyle/>
          <a:p>
            <a:endParaRPr lang="en-BE"/>
          </a:p>
        </p:txBody>
      </p:sp>
      <p:pic>
        <p:nvPicPr>
          <p:cNvPr id="2052" name="Picture 4" descr="Don't Panic: Rick and Morty Journal, Notebook for Students to Write in,  Birthday Present for Boyfriend, Special Journal for Series Fan, 100 lined  pages 6x9 (Movie Notebooks): MovieNotebooks: 9781725930988: Amazon.com:  Books">
            <a:extLst>
              <a:ext uri="{FF2B5EF4-FFF2-40B4-BE49-F238E27FC236}">
                <a16:creationId xmlns:a16="http://schemas.microsoft.com/office/drawing/2014/main" id="{6DD468F9-A896-884C-86E3-C845F5093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300" y="260350"/>
            <a:ext cx="4229100" cy="633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4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83AB2DD-B452-A743-88BD-EC588E6DA434}"/>
              </a:ext>
            </a:extLst>
          </p:cNvPr>
          <p:cNvSpPr>
            <a:spLocks noGrp="1"/>
          </p:cNvSpPr>
          <p:nvPr>
            <p:ph type="body" idx="1"/>
          </p:nvPr>
        </p:nvSpPr>
        <p:spPr>
          <a:xfrm>
            <a:off x="2422200" y="1536633"/>
            <a:ext cx="3326600" cy="4555200"/>
          </a:xfrm>
        </p:spPr>
        <p:txBody>
          <a:bodyPr/>
          <a:lstStyle/>
          <a:p>
            <a:pPr marL="186262" indent="0">
              <a:buNone/>
            </a:pPr>
            <a:endParaRPr lang="en-US" dirty="0">
              <a:solidFill>
                <a:srgbClr val="DC8830"/>
              </a:solidFill>
            </a:endParaRPr>
          </a:p>
        </p:txBody>
      </p:sp>
      <p:sp>
        <p:nvSpPr>
          <p:cNvPr id="8" name="Title 1">
            <a:extLst>
              <a:ext uri="{FF2B5EF4-FFF2-40B4-BE49-F238E27FC236}">
                <a16:creationId xmlns:a16="http://schemas.microsoft.com/office/drawing/2014/main" id="{79FD639C-2BA7-4F48-A6FB-E8DE1B51F8F8}"/>
              </a:ext>
            </a:extLst>
          </p:cNvPr>
          <p:cNvSpPr>
            <a:spLocks noGrp="1"/>
          </p:cNvSpPr>
          <p:nvPr>
            <p:ph type="title"/>
          </p:nvPr>
        </p:nvSpPr>
        <p:spPr>
          <a:xfrm>
            <a:off x="415600" y="593367"/>
            <a:ext cx="11360800" cy="763600"/>
          </a:xfrm>
        </p:spPr>
        <p:txBody>
          <a:bodyPr/>
          <a:lstStyle/>
          <a:p>
            <a:r>
              <a:rPr lang="en-US" dirty="0">
                <a:solidFill>
                  <a:srgbClr val="DC8830"/>
                </a:solidFill>
                <a:latin typeface="+mj-lt"/>
                <a:cs typeface="Calibri Light"/>
              </a:rPr>
              <a:t>Brought to you by</a:t>
            </a:r>
            <a:endParaRPr lang="en-US" dirty="0">
              <a:solidFill>
                <a:srgbClr val="DC8830"/>
              </a:solidFill>
              <a:latin typeface="+mj-lt"/>
            </a:endParaRPr>
          </a:p>
        </p:txBody>
      </p:sp>
      <p:sp>
        <p:nvSpPr>
          <p:cNvPr id="23" name="Text Placeholder 4">
            <a:extLst>
              <a:ext uri="{FF2B5EF4-FFF2-40B4-BE49-F238E27FC236}">
                <a16:creationId xmlns:a16="http://schemas.microsoft.com/office/drawing/2014/main" id="{D47F9D5A-12DE-624E-BBDC-BF630C73300D}"/>
              </a:ext>
            </a:extLst>
          </p:cNvPr>
          <p:cNvSpPr txBox="1">
            <a:spLocks/>
          </p:cNvSpPr>
          <p:nvPr/>
        </p:nvSpPr>
        <p:spPr>
          <a:xfrm>
            <a:off x="8449800" y="1536633"/>
            <a:ext cx="3326600" cy="4555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609585" marR="0" lvl="0" indent="-423323" algn="l" rtl="0" eaLnBrk="1" hangingPunct="1">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Calibri Regular"/>
                <a:ea typeface="Calibri Regular"/>
                <a:cs typeface="Arial"/>
                <a:sym typeface="Arial"/>
              </a:defRPr>
            </a:lvl1pPr>
            <a:lvl2pPr marL="1219170" marR="0" lvl="1"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eaLnBrk="1" hangingPunct="1">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pPr marL="186262" indent="0">
              <a:buFont typeface="Arial"/>
              <a:buNone/>
            </a:pPr>
            <a:endParaRPr lang="en-US" kern="0" dirty="0">
              <a:solidFill>
                <a:srgbClr val="DC8830"/>
              </a:solidFill>
            </a:endParaRPr>
          </a:p>
        </p:txBody>
      </p:sp>
      <p:pic>
        <p:nvPicPr>
          <p:cNvPr id="6" name="Picture 5">
            <a:extLst>
              <a:ext uri="{FF2B5EF4-FFF2-40B4-BE49-F238E27FC236}">
                <a16:creationId xmlns:a16="http://schemas.microsoft.com/office/drawing/2014/main" id="{EC340899-2BA1-BE4F-AB69-B31A4C64C70C}"/>
              </a:ext>
            </a:extLst>
          </p:cNvPr>
          <p:cNvPicPr>
            <a:picLocks noChangeAspect="1"/>
          </p:cNvPicPr>
          <p:nvPr/>
        </p:nvPicPr>
        <p:blipFill>
          <a:blip r:embed="rId2"/>
          <a:stretch>
            <a:fillRect/>
          </a:stretch>
        </p:blipFill>
        <p:spPr>
          <a:xfrm>
            <a:off x="3793569" y="975167"/>
            <a:ext cx="4604861" cy="4604861"/>
          </a:xfrm>
          <a:prstGeom prst="rect">
            <a:avLst/>
          </a:prstGeom>
        </p:spPr>
      </p:pic>
    </p:spTree>
    <p:extLst>
      <p:ext uri="{BB962C8B-B14F-4D97-AF65-F5344CB8AC3E}">
        <p14:creationId xmlns:p14="http://schemas.microsoft.com/office/powerpoint/2010/main" val="3735207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Not Enough Partitions!!!</a:t>
            </a:r>
          </a:p>
        </p:txBody>
      </p:sp>
      <p:pic>
        <p:nvPicPr>
          <p:cNvPr id="2052" name="Picture 4" descr="Don't Panic: Rick and Morty Journal, Notebook for Students to Write in,  Birthday Present for Boyfriend, Special Journal for Series Fan, 100 lined  pages 6x9 (Movie Notebooks): MovieNotebooks: 9781725930988: Amazon.com:  Books">
            <a:extLst>
              <a:ext uri="{FF2B5EF4-FFF2-40B4-BE49-F238E27FC236}">
                <a16:creationId xmlns:a16="http://schemas.microsoft.com/office/drawing/2014/main" id="{6DD468F9-A896-884C-86E3-C845F5093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300" y="260350"/>
            <a:ext cx="4229100" cy="63373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a:bodyPr>
          <a:lstStyle/>
          <a:p>
            <a:r>
              <a:rPr lang="en-GB" dirty="0"/>
              <a:t>Can be increased manually</a:t>
            </a:r>
          </a:p>
          <a:p>
            <a:endParaRPr lang="en-GB" dirty="0"/>
          </a:p>
          <a:p>
            <a:r>
              <a:rPr lang="en-GB" dirty="0"/>
              <a:t>Or via Spring Cloud Stream’s binding</a:t>
            </a:r>
          </a:p>
          <a:p>
            <a:endParaRPr lang="en-GB" dirty="0"/>
          </a:p>
          <a:p>
            <a:r>
              <a:rPr lang="en-GB" dirty="0"/>
              <a:t>Or topic operators</a:t>
            </a:r>
          </a:p>
          <a:p>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198959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Consumers: Need Brains</a:t>
            </a:r>
          </a:p>
        </p:txBody>
      </p:sp>
      <p:sp>
        <p:nvSpPr>
          <p:cNvPr id="4" name="Content Placeholder 3">
            <a:extLst>
              <a:ext uri="{FF2B5EF4-FFF2-40B4-BE49-F238E27FC236}">
                <a16:creationId xmlns:a16="http://schemas.microsoft.com/office/drawing/2014/main" id="{70C2A4E0-68DE-C249-BDC9-04EF5A7F6401}"/>
              </a:ext>
            </a:extLst>
          </p:cNvPr>
          <p:cNvSpPr>
            <a:spLocks noGrp="1"/>
          </p:cNvSpPr>
          <p:nvPr>
            <p:ph idx="1"/>
          </p:nvPr>
        </p:nvSpPr>
        <p:spPr/>
        <p:txBody>
          <a:bodyPr/>
          <a:lstStyle/>
          <a:p>
            <a:endParaRPr lang="en-BE"/>
          </a:p>
        </p:txBody>
      </p:sp>
      <p:pic>
        <p:nvPicPr>
          <p:cNvPr id="4098" name="Picture 2" descr="Cute Nerd Brain Cartoon-personage In Een Bril Vector Illustratie -  Illustratie bestaande uit grappig, menselijk: 181537579">
            <a:extLst>
              <a:ext uri="{FF2B5EF4-FFF2-40B4-BE49-F238E27FC236}">
                <a16:creationId xmlns:a16="http://schemas.microsoft.com/office/drawing/2014/main" id="{46D2816E-8CF3-D447-867B-2F115A2AE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775" y="1536633"/>
            <a:ext cx="5124450"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77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Consumers: Need Brains in order to</a:t>
            </a:r>
          </a:p>
        </p:txBody>
      </p:sp>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a:bodyPr>
          <a:lstStyle/>
          <a:p>
            <a:r>
              <a:rPr lang="en-GB" dirty="0"/>
              <a:t>commit/rollback offsets</a:t>
            </a:r>
          </a:p>
          <a:p>
            <a:endParaRPr lang="en-GB" dirty="0"/>
          </a:p>
          <a:p>
            <a:r>
              <a:rPr lang="en-GB" dirty="0"/>
              <a:t>deal with external systems (transactions)</a:t>
            </a:r>
          </a:p>
          <a:p>
            <a:endParaRPr lang="en-GB" dirty="0"/>
          </a:p>
          <a:p>
            <a:r>
              <a:rPr lang="en-GB" dirty="0"/>
              <a:t>pull the messages</a:t>
            </a:r>
          </a:p>
          <a:p>
            <a:endParaRPr lang="en-GB" dirty="0"/>
          </a:p>
          <a:p>
            <a:endParaRPr lang="en-GB" dirty="0"/>
          </a:p>
          <a:p>
            <a:r>
              <a:rPr lang="en-GB" dirty="0"/>
              <a:t>Note: </a:t>
            </a:r>
            <a:r>
              <a:rPr lang="en-GB" dirty="0" err="1"/>
              <a:t>kafka</a:t>
            </a:r>
            <a:r>
              <a:rPr lang="en-GB" dirty="0"/>
              <a:t> streams is a client/consumer</a:t>
            </a:r>
          </a:p>
          <a:p>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741730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Disadvantages vs MQ</a:t>
            </a:r>
          </a:p>
        </p:txBody>
      </p:sp>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lnSpcReduction="10000"/>
          </a:bodyPr>
          <a:lstStyle/>
          <a:p>
            <a:r>
              <a:rPr lang="en-GB" dirty="0"/>
              <a:t>Operations not that easy</a:t>
            </a:r>
          </a:p>
          <a:p>
            <a:endParaRPr lang="en-GB" dirty="0"/>
          </a:p>
          <a:p>
            <a:r>
              <a:rPr lang="en-GB" dirty="0"/>
              <a:t>Security</a:t>
            </a:r>
          </a:p>
          <a:p>
            <a:endParaRPr lang="en-GB" dirty="0"/>
          </a:p>
          <a:p>
            <a:r>
              <a:rPr lang="en-GB" dirty="0"/>
              <a:t>You want to have more complex routing to consumers</a:t>
            </a:r>
          </a:p>
          <a:p>
            <a:pPr lvl="1"/>
            <a:r>
              <a:rPr lang="en-GB" dirty="0"/>
              <a:t>Point to point</a:t>
            </a:r>
          </a:p>
          <a:p>
            <a:pPr lvl="1"/>
            <a:r>
              <a:rPr lang="en-GB" dirty="0"/>
              <a:t>Request/reply</a:t>
            </a:r>
          </a:p>
          <a:p>
            <a:pPr lvl="1"/>
            <a:r>
              <a:rPr lang="en-GB" dirty="0"/>
              <a:t>Publish/subscribe</a:t>
            </a:r>
          </a:p>
          <a:p>
            <a:pPr marL="114300" indent="0">
              <a:buNone/>
            </a:pPr>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283298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Advantages vs MQ</a:t>
            </a:r>
          </a:p>
        </p:txBody>
      </p:sp>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a:bodyPr>
          <a:lstStyle/>
          <a:p>
            <a:r>
              <a:rPr lang="en-GB" dirty="0"/>
              <a:t>Performance</a:t>
            </a:r>
          </a:p>
          <a:p>
            <a:endParaRPr lang="en-GB" dirty="0"/>
          </a:p>
          <a:p>
            <a:r>
              <a:rPr lang="en-GB" dirty="0"/>
              <a:t>Ease to connect new consumers and producers</a:t>
            </a:r>
          </a:p>
          <a:p>
            <a:endParaRPr lang="en-GB" dirty="0"/>
          </a:p>
          <a:p>
            <a:r>
              <a:rPr lang="en-GB" dirty="0"/>
              <a:t>It is more like a database with streaming capabilities</a:t>
            </a:r>
          </a:p>
          <a:p>
            <a:pPr marL="114300" indent="0">
              <a:buNone/>
            </a:pPr>
            <a:endParaRPr lang="en-GB" dirty="0"/>
          </a:p>
          <a:p>
            <a:pPr marL="114300" indent="0">
              <a:buNone/>
            </a:pPr>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4036809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Advantages vs MQ</a:t>
            </a:r>
          </a:p>
        </p:txBody>
      </p:sp>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a:bodyPr>
          <a:lstStyle/>
          <a:p>
            <a:r>
              <a:rPr lang="en-GB" dirty="0"/>
              <a:t>Performance</a:t>
            </a:r>
          </a:p>
          <a:p>
            <a:endParaRPr lang="en-GB" dirty="0"/>
          </a:p>
          <a:p>
            <a:r>
              <a:rPr lang="en-GB" dirty="0"/>
              <a:t>Ease to connect new consumers and producers</a:t>
            </a:r>
          </a:p>
          <a:p>
            <a:endParaRPr lang="en-GB" dirty="0"/>
          </a:p>
          <a:p>
            <a:r>
              <a:rPr lang="en-GB" dirty="0"/>
              <a:t>It is more like a database with streaming capabilities</a:t>
            </a:r>
          </a:p>
          <a:p>
            <a:pPr marL="114300" indent="0">
              <a:buNone/>
            </a:pPr>
            <a:endParaRPr lang="en-GB" dirty="0"/>
          </a:p>
          <a:p>
            <a:pPr marL="114300" indent="0">
              <a:buNone/>
            </a:pPr>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041661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endParaRPr lang="en-BE"/>
          </a:p>
        </p:txBody>
      </p:sp>
      <p:pic>
        <p:nvPicPr>
          <p:cNvPr id="5124" name="Picture 4" descr="[webp-to-gif output image]">
            <a:extLst>
              <a:ext uri="{FF2B5EF4-FFF2-40B4-BE49-F238E27FC236}">
                <a16:creationId xmlns:a16="http://schemas.microsoft.com/office/drawing/2014/main" id="{71EAD5EF-F611-F34D-9333-E3B8CB331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47283"/>
            <a:ext cx="6096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031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r>
              <a:rPr lang="en-BE" dirty="0"/>
              <a:t>Will hold the data</a:t>
            </a:r>
          </a:p>
          <a:p>
            <a:endParaRPr lang="en-BE" dirty="0"/>
          </a:p>
          <a:p>
            <a:r>
              <a:rPr lang="en-BE" dirty="0"/>
              <a:t>For as long as the producers allows it</a:t>
            </a:r>
          </a:p>
          <a:p>
            <a:endParaRPr lang="en-BE" dirty="0"/>
          </a:p>
          <a:p>
            <a:r>
              <a:rPr lang="en-BE" dirty="0"/>
              <a:t>It will make sure that you can get it as fast as possible</a:t>
            </a:r>
          </a:p>
        </p:txBody>
      </p:sp>
    </p:spTree>
    <p:extLst>
      <p:ext uri="{BB962C8B-B14F-4D97-AF65-F5344CB8AC3E}">
        <p14:creationId xmlns:p14="http://schemas.microsoft.com/office/powerpoint/2010/main" val="417478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Connector</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r>
              <a:rPr lang="en-BE" dirty="0"/>
              <a:t>Ready to use</a:t>
            </a:r>
          </a:p>
          <a:p>
            <a:endParaRPr lang="en-BE" dirty="0"/>
          </a:p>
          <a:p>
            <a:r>
              <a:rPr lang="en-BE" dirty="0"/>
              <a:t>To access external systems</a:t>
            </a:r>
          </a:p>
          <a:p>
            <a:endParaRPr lang="en-BE" dirty="0"/>
          </a:p>
          <a:p>
            <a:endParaRPr lang="en-BE" dirty="0"/>
          </a:p>
        </p:txBody>
      </p:sp>
    </p:spTree>
    <p:extLst>
      <p:ext uri="{BB962C8B-B14F-4D97-AF65-F5344CB8AC3E}">
        <p14:creationId xmlns:p14="http://schemas.microsoft.com/office/powerpoint/2010/main" val="2567466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Connector – Source</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r>
              <a:rPr lang="en-BE" dirty="0"/>
              <a:t>Collect data from a system</a:t>
            </a:r>
          </a:p>
          <a:p>
            <a:endParaRPr lang="en-BE" dirty="0"/>
          </a:p>
          <a:p>
            <a:endParaRPr lang="en-BE" dirty="0"/>
          </a:p>
          <a:p>
            <a:endParaRPr lang="en-BE" dirty="0"/>
          </a:p>
        </p:txBody>
      </p:sp>
      <p:pic>
        <p:nvPicPr>
          <p:cNvPr id="3" name="Picture 2">
            <a:extLst>
              <a:ext uri="{FF2B5EF4-FFF2-40B4-BE49-F238E27FC236}">
                <a16:creationId xmlns:a16="http://schemas.microsoft.com/office/drawing/2014/main" id="{6FA67D12-03F7-824A-B368-4EFA9F2943FB}"/>
              </a:ext>
            </a:extLst>
          </p:cNvPr>
          <p:cNvPicPr>
            <a:picLocks noChangeAspect="1"/>
          </p:cNvPicPr>
          <p:nvPr/>
        </p:nvPicPr>
        <p:blipFill>
          <a:blip r:embed="rId3"/>
          <a:stretch>
            <a:fillRect/>
          </a:stretch>
        </p:blipFill>
        <p:spPr>
          <a:xfrm>
            <a:off x="2882900" y="2556233"/>
            <a:ext cx="6426200" cy="3708400"/>
          </a:xfrm>
          <a:prstGeom prst="rect">
            <a:avLst/>
          </a:prstGeom>
        </p:spPr>
      </p:pic>
    </p:spTree>
    <p:extLst>
      <p:ext uri="{BB962C8B-B14F-4D97-AF65-F5344CB8AC3E}">
        <p14:creationId xmlns:p14="http://schemas.microsoft.com/office/powerpoint/2010/main" val="304379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endParaRPr lang="en-US" dirty="0">
              <a:solidFill>
                <a:srgbClr val="DC8830"/>
              </a:solidFill>
            </a:endParaRPr>
          </a:p>
        </p:txBody>
      </p:sp>
      <p:sp>
        <p:nvSpPr>
          <p:cNvPr id="6" name="AutoShape 2">
            <a:extLst>
              <a:ext uri="{FF2B5EF4-FFF2-40B4-BE49-F238E27FC236}">
                <a16:creationId xmlns:a16="http://schemas.microsoft.com/office/drawing/2014/main" id="{E5443A56-8366-604B-BA6B-D4B6389812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1028" name="Picture 4">
            <a:extLst>
              <a:ext uri="{FF2B5EF4-FFF2-40B4-BE49-F238E27FC236}">
                <a16:creationId xmlns:a16="http://schemas.microsoft.com/office/drawing/2014/main" id="{9C1E3662-070E-7147-A0D0-18081264A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758950"/>
            <a:ext cx="10160000" cy="303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4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Connector – Sink</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r>
              <a:rPr lang="en-BE" dirty="0"/>
              <a:t>Deliver data to other systems</a:t>
            </a:r>
          </a:p>
          <a:p>
            <a:endParaRPr lang="en-BE" dirty="0"/>
          </a:p>
          <a:p>
            <a:pPr marL="114300" indent="0">
              <a:buNone/>
            </a:pPr>
            <a:endParaRPr lang="en-BE" dirty="0"/>
          </a:p>
          <a:p>
            <a:endParaRPr lang="en-BE" dirty="0"/>
          </a:p>
        </p:txBody>
      </p:sp>
      <p:pic>
        <p:nvPicPr>
          <p:cNvPr id="3" name="Picture 2">
            <a:extLst>
              <a:ext uri="{FF2B5EF4-FFF2-40B4-BE49-F238E27FC236}">
                <a16:creationId xmlns:a16="http://schemas.microsoft.com/office/drawing/2014/main" id="{83ACC3CF-3B59-C546-80F7-7ECF2B29E4D4}"/>
              </a:ext>
            </a:extLst>
          </p:cNvPr>
          <p:cNvPicPr>
            <a:picLocks noChangeAspect="1"/>
          </p:cNvPicPr>
          <p:nvPr/>
        </p:nvPicPr>
        <p:blipFill>
          <a:blip r:embed="rId3"/>
          <a:stretch>
            <a:fillRect/>
          </a:stretch>
        </p:blipFill>
        <p:spPr>
          <a:xfrm>
            <a:off x="2882900" y="2383433"/>
            <a:ext cx="6426200" cy="3708400"/>
          </a:xfrm>
          <a:prstGeom prst="rect">
            <a:avLst/>
          </a:prstGeom>
        </p:spPr>
      </p:pic>
    </p:spTree>
    <p:extLst>
      <p:ext uri="{BB962C8B-B14F-4D97-AF65-F5344CB8AC3E}">
        <p14:creationId xmlns:p14="http://schemas.microsoft.com/office/powerpoint/2010/main" val="859350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Exactly Once</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Transactions</a:t>
            </a:r>
          </a:p>
          <a:p>
            <a:pPr marL="114300" indent="0">
              <a:buNone/>
            </a:pPr>
            <a:endParaRPr lang="en-GB" dirty="0"/>
          </a:p>
          <a:p>
            <a:r>
              <a:rPr lang="en-GB" dirty="0"/>
              <a:t>External System</a:t>
            </a:r>
          </a:p>
          <a:p>
            <a:pPr marL="114300" indent="0">
              <a:buNone/>
            </a:pPr>
            <a:endParaRPr lang="en-GB" dirty="0"/>
          </a:p>
          <a:p>
            <a:r>
              <a:rPr lang="en-GB" dirty="0"/>
              <a:t>Partition Keys</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5920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Exactly Once: Transactions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Possible to work with transactions</a:t>
            </a:r>
          </a:p>
          <a:p>
            <a:pPr marL="114300" indent="0">
              <a:buNone/>
            </a:pPr>
            <a:endParaRPr lang="en-GB" dirty="0"/>
          </a:p>
          <a:p>
            <a:r>
              <a:rPr lang="en-GB" dirty="0"/>
              <a:t>Transaction only guaranteed within Kafka</a:t>
            </a:r>
          </a:p>
          <a:p>
            <a:pPr marL="114300" indent="0">
              <a:buNone/>
            </a:pPr>
            <a:endParaRPr lang="en-GB" dirty="0"/>
          </a:p>
          <a:p>
            <a:r>
              <a:rPr lang="en-GB" dirty="0"/>
              <a:t>Does work with Kafka Streams</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65974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Exactly Once: External System</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DIY</a:t>
            </a:r>
          </a:p>
          <a:p>
            <a:endParaRPr lang="en-GB" dirty="0"/>
          </a:p>
          <a:p>
            <a:r>
              <a:rPr lang="en-GB" dirty="0"/>
              <a:t>Use a database and message ids</a:t>
            </a:r>
          </a:p>
          <a:p>
            <a:endParaRPr lang="en-GB" dirty="0"/>
          </a:p>
          <a:p>
            <a:pPr marL="0" indent="0" algn="ctr">
              <a:buNone/>
            </a:pPr>
            <a:endParaRPr lang="en-US" b="1" dirty="0">
              <a:solidFill>
                <a:srgbClr val="DC8830"/>
              </a:solidFill>
            </a:endParaRPr>
          </a:p>
        </p:txBody>
      </p:sp>
      <p:pic>
        <p:nvPicPr>
          <p:cNvPr id="12290" name="Picture 2" descr="Cartoon Of Handyman With Workshop Tools Royalty Free Cliparts, Vectors, And  Stock Illustration. Image 17573322.">
            <a:extLst>
              <a:ext uri="{FF2B5EF4-FFF2-40B4-BE49-F238E27FC236}">
                <a16:creationId xmlns:a16="http://schemas.microsoft.com/office/drawing/2014/main" id="{7E952671-338A-EC48-83C5-99BC8324E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984" y="1356967"/>
            <a:ext cx="5656416" cy="532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606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Exactly Once: Partition Keys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Kafka guarantees ordering within a partition</a:t>
            </a:r>
          </a:p>
          <a:p>
            <a:endParaRPr lang="en-GB" dirty="0"/>
          </a:p>
          <a:p>
            <a:r>
              <a:rPr lang="en-GB" dirty="0"/>
              <a:t>Different partitions: can be out of order</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518608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Setup Environment</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0" indent="0" algn="ctr">
              <a:buNone/>
            </a:pPr>
            <a:endParaRPr lang="en-US" b="1" dirty="0">
              <a:solidFill>
                <a:srgbClr val="DC8830"/>
              </a:solidFill>
            </a:endParaRPr>
          </a:p>
          <a:p>
            <a:pPr marL="0" indent="0" algn="ctr">
              <a:buNone/>
            </a:pPr>
            <a:endParaRPr lang="en-US" b="1" dirty="0">
              <a:solidFill>
                <a:srgbClr val="DC8830"/>
              </a:solidFill>
            </a:endParaRPr>
          </a:p>
          <a:p>
            <a:pPr marL="0" indent="0" algn="ctr">
              <a:buNone/>
            </a:pPr>
            <a:endParaRPr lang="en-US" b="1" dirty="0">
              <a:solidFill>
                <a:srgbClr val="DC8830"/>
              </a:solidFill>
            </a:endParaRPr>
          </a:p>
          <a:p>
            <a:pPr marL="0" indent="0" algn="ctr">
              <a:buNone/>
            </a:pPr>
            <a:r>
              <a:rPr lang="en-US" b="1" dirty="0">
                <a:solidFill>
                  <a:srgbClr val="DC8830"/>
                </a:solidFill>
              </a:rPr>
              <a:t>https://</a:t>
            </a:r>
            <a:r>
              <a:rPr lang="en-US" b="1" dirty="0" err="1">
                <a:solidFill>
                  <a:srgbClr val="DC8830"/>
                </a:solidFill>
              </a:rPr>
              <a:t>github.com</a:t>
            </a:r>
            <a:r>
              <a:rPr lang="en-US" b="1" dirty="0">
                <a:solidFill>
                  <a:srgbClr val="DC8830"/>
                </a:solidFill>
              </a:rPr>
              <a:t>/</a:t>
            </a:r>
            <a:r>
              <a:rPr lang="en-US" b="1" dirty="0" err="1">
                <a:solidFill>
                  <a:srgbClr val="DC8830"/>
                </a:solidFill>
              </a:rPr>
              <a:t>tomvdbulck</a:t>
            </a:r>
            <a:r>
              <a:rPr lang="en-US" b="1" dirty="0">
                <a:solidFill>
                  <a:srgbClr val="DC8830"/>
                </a:solidFill>
              </a:rPr>
              <a:t>/</a:t>
            </a:r>
            <a:r>
              <a:rPr lang="en-US" b="1" dirty="0" err="1">
                <a:solidFill>
                  <a:srgbClr val="DC8830"/>
                </a:solidFill>
              </a:rPr>
              <a:t>kafka</a:t>
            </a:r>
            <a:r>
              <a:rPr lang="en-US" b="1" dirty="0">
                <a:solidFill>
                  <a:srgbClr val="DC8830"/>
                </a:solidFill>
              </a:rPr>
              <a:t>-workshop</a:t>
            </a:r>
          </a:p>
        </p:txBody>
      </p:sp>
    </p:spTree>
    <p:extLst>
      <p:ext uri="{BB962C8B-B14F-4D97-AF65-F5344CB8AC3E}">
        <p14:creationId xmlns:p14="http://schemas.microsoft.com/office/powerpoint/2010/main" val="159030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Setup Environment</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Go to the readme and start up your </a:t>
            </a:r>
            <a:r>
              <a:rPr lang="en-GB" dirty="0" err="1"/>
              <a:t>kafka</a:t>
            </a:r>
            <a:r>
              <a:rPr lang="en-GB" dirty="0"/>
              <a:t>.</a:t>
            </a:r>
          </a:p>
          <a:p>
            <a:endParaRPr lang="en-GB" dirty="0"/>
          </a:p>
          <a:p>
            <a:r>
              <a:rPr lang="en-GB" dirty="0"/>
              <a:t>Next we will move to lab1.md</a:t>
            </a:r>
          </a:p>
          <a:p>
            <a:pPr marL="0" indent="0" algn="ctr">
              <a:buNone/>
            </a:pPr>
            <a:endParaRPr lang="en-US" b="1" dirty="0">
              <a:solidFill>
                <a:srgbClr val="DC8830"/>
              </a:solidFill>
            </a:endParaRPr>
          </a:p>
        </p:txBody>
      </p:sp>
    </p:spTree>
    <p:extLst>
      <p:ext uri="{BB962C8B-B14F-4D97-AF65-F5344CB8AC3E}">
        <p14:creationId xmlns:p14="http://schemas.microsoft.com/office/powerpoint/2010/main" val="3877178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1</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Show you topic creation:</a:t>
            </a:r>
          </a:p>
          <a:p>
            <a:pPr lvl="1"/>
            <a:r>
              <a:rPr lang="en-GB" dirty="0" err="1"/>
              <a:t>Isr</a:t>
            </a:r>
            <a:endParaRPr lang="en-GB" dirty="0"/>
          </a:p>
          <a:p>
            <a:pPr lvl="1"/>
            <a:r>
              <a:rPr lang="en-GB" dirty="0"/>
              <a:t>Partitions</a:t>
            </a:r>
          </a:p>
          <a:p>
            <a:pPr lvl="1"/>
            <a:r>
              <a:rPr lang="en-GB" dirty="0"/>
              <a:t>replicas</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156813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1</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Produce a message</a:t>
            </a:r>
          </a:p>
          <a:p>
            <a:endParaRPr lang="en-GB" dirty="0"/>
          </a:p>
          <a:p>
            <a:r>
              <a:rPr lang="en-GB" dirty="0"/>
              <a:t>Consume Messages</a:t>
            </a:r>
          </a:p>
          <a:p>
            <a:pPr lvl="1"/>
            <a:r>
              <a:rPr lang="en-GB" dirty="0"/>
              <a:t>From start</a:t>
            </a:r>
          </a:p>
          <a:p>
            <a:pPr lvl="1"/>
            <a:r>
              <a:rPr lang="en-GB" dirty="0"/>
              <a:t>From a specific offset</a:t>
            </a:r>
          </a:p>
          <a:p>
            <a:pPr lvl="1"/>
            <a:r>
              <a:rPr lang="en-GB" dirty="0"/>
              <a:t>Pass along a consumer group id would also be possible:</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919080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lab1</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3830163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What is Kafka</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High volume publish-subscribe message and streams</a:t>
            </a:r>
          </a:p>
          <a:p>
            <a:endParaRPr lang="en-GB" dirty="0"/>
          </a:p>
          <a:p>
            <a:r>
              <a:rPr lang="en-GB" dirty="0"/>
              <a:t>Durable</a:t>
            </a:r>
          </a:p>
          <a:p>
            <a:endParaRPr lang="en-GB" dirty="0"/>
          </a:p>
          <a:p>
            <a:r>
              <a:rPr lang="en-GB" dirty="0"/>
              <a:t>Fast</a:t>
            </a:r>
          </a:p>
          <a:p>
            <a:endParaRPr lang="en-GB" dirty="0"/>
          </a:p>
          <a:p>
            <a:r>
              <a:rPr lang="en-GB" dirty="0"/>
              <a:t>Scalable</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655056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lab1</a:t>
            </a:r>
            <a:endParaRPr lang="en-US" dirty="0">
              <a:solidFill>
                <a:srgbClr val="DC8830"/>
              </a:solidFill>
            </a:endParaRPr>
          </a:p>
        </p:txBody>
      </p:sp>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3291179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Consumer Groups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A way to scale</a:t>
            </a:r>
          </a:p>
          <a:p>
            <a:endParaRPr lang="en-GB" dirty="0"/>
          </a:p>
          <a:p>
            <a:r>
              <a:rPr lang="en-GB" dirty="0"/>
              <a:t>1 partition can only be assigned to 1 consumer of a consumer group.</a:t>
            </a:r>
          </a:p>
          <a:p>
            <a:endParaRPr lang="en-GB" dirty="0"/>
          </a:p>
          <a:p>
            <a:r>
              <a:rPr lang="en-GB" dirty="0"/>
              <a:t>Easy: just pass along the </a:t>
            </a:r>
            <a:r>
              <a:rPr lang="en-GB" dirty="0" err="1"/>
              <a:t>group.id</a:t>
            </a:r>
            <a:r>
              <a:rPr lang="en-GB" dirty="0"/>
              <a:t> when consuming</a:t>
            </a:r>
          </a:p>
          <a:p>
            <a:pPr lvl="1"/>
            <a:r>
              <a:rPr lang="en-GB" dirty="0"/>
              <a:t>The </a:t>
            </a:r>
            <a:r>
              <a:rPr lang="en-GB" dirty="0" err="1"/>
              <a:t>kafka</a:t>
            </a:r>
            <a:r>
              <a:rPr lang="en-GB" dirty="0"/>
              <a:t> consumer will make it happen.</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687816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and Java</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Native</a:t>
            </a:r>
          </a:p>
          <a:p>
            <a:endParaRPr lang="en-GB" dirty="0"/>
          </a:p>
          <a:p>
            <a:r>
              <a:rPr lang="en-GB" dirty="0"/>
              <a:t>Spring Kafka</a:t>
            </a:r>
          </a:p>
          <a:p>
            <a:endParaRPr lang="en-GB" dirty="0"/>
          </a:p>
          <a:p>
            <a:r>
              <a:rPr lang="en-GB" dirty="0"/>
              <a:t>Spring Cloud Stream</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026181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latin typeface="+mj-lt"/>
                <a:cs typeface="Calibri Light"/>
              </a:rPr>
              <a:t>What</a:t>
            </a:r>
            <a:endParaRPr lang="en-US">
              <a:solidFill>
                <a:srgbClr val="DC8830"/>
              </a:solidFill>
              <a:latin typeface="+mj-lt"/>
            </a:endParaRPr>
          </a:p>
        </p:txBody>
      </p:sp>
      <p:sp>
        <p:nvSpPr>
          <p:cNvPr id="7" name="Content Placeholder 6">
            <a:extLst>
              <a:ext uri="{FF2B5EF4-FFF2-40B4-BE49-F238E27FC236}">
                <a16:creationId xmlns:a16="http://schemas.microsoft.com/office/drawing/2014/main" id="{ACC2CEA9-FD58-5A47-B8BC-4F70410026E9}"/>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54A767C8-51E6-FD4B-9F8E-A2C55B00AA1B}"/>
              </a:ext>
            </a:extLst>
          </p:cNvPr>
          <p:cNvPicPr>
            <a:picLocks noChangeAspect="1"/>
          </p:cNvPicPr>
          <p:nvPr/>
        </p:nvPicPr>
        <p:blipFill>
          <a:blip r:embed="rId3"/>
          <a:stretch>
            <a:fillRect/>
          </a:stretch>
        </p:blipFill>
        <p:spPr>
          <a:xfrm>
            <a:off x="0" y="1690688"/>
            <a:ext cx="12192000" cy="3894667"/>
          </a:xfrm>
          <a:prstGeom prst="rect">
            <a:avLst/>
          </a:prstGeom>
        </p:spPr>
      </p:pic>
    </p:spTree>
    <p:extLst>
      <p:ext uri="{BB962C8B-B14F-4D97-AF65-F5344CB8AC3E}">
        <p14:creationId xmlns:p14="http://schemas.microsoft.com/office/powerpoint/2010/main" val="4238211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What</a:t>
            </a:r>
            <a:endParaRPr lang="en-US">
              <a:solidFill>
                <a:srgbClr val="DC8830"/>
              </a:solidFill>
            </a:endParaRPr>
          </a:p>
        </p:txBody>
      </p:sp>
      <p:pic>
        <p:nvPicPr>
          <p:cNvPr id="4" name="Content Placeholder 3">
            <a:extLst>
              <a:ext uri="{FF2B5EF4-FFF2-40B4-BE49-F238E27FC236}">
                <a16:creationId xmlns:a16="http://schemas.microsoft.com/office/drawing/2014/main" id="{FDD5BF79-5E23-FB44-8C5C-2EF1C578C48D}"/>
              </a:ext>
            </a:extLst>
          </p:cNvPr>
          <p:cNvPicPr>
            <a:picLocks noGrp="1" noChangeAspect="1"/>
          </p:cNvPicPr>
          <p:nvPr>
            <p:ph idx="1"/>
          </p:nvPr>
        </p:nvPicPr>
        <p:blipFill>
          <a:blip r:embed="rId3"/>
          <a:stretch>
            <a:fillRect/>
          </a:stretch>
        </p:blipFill>
        <p:spPr>
          <a:xfrm>
            <a:off x="0" y="1690688"/>
            <a:ext cx="12193671" cy="3895200"/>
          </a:xfrm>
          <a:prstGeom prst="rect">
            <a:avLst/>
          </a:prstGeom>
        </p:spPr>
      </p:pic>
      <p:sp>
        <p:nvSpPr>
          <p:cNvPr id="5" name="Content Placeholder 6">
            <a:extLst>
              <a:ext uri="{FF2B5EF4-FFF2-40B4-BE49-F238E27FC236}">
                <a16:creationId xmlns:a16="http://schemas.microsoft.com/office/drawing/2014/main" id="{57E02FB8-0A06-3243-825C-912D167869E1}"/>
              </a:ext>
            </a:extLst>
          </p:cNvPr>
          <p:cNvSpPr txBox="1">
            <a:spLocks/>
          </p:cNvSpPr>
          <p:nvPr/>
        </p:nvSpPr>
        <p:spPr>
          <a:xfrm>
            <a:off x="415600" y="1536633"/>
            <a:ext cx="11360800" cy="4555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2800" b="0" i="0" u="none" strike="noStrike" cap="none">
                <a:solidFill>
                  <a:schemeClr val="dk2"/>
                </a:solidFill>
                <a:latin typeface="Calibri Regular"/>
                <a:ea typeface="Calibri Regular"/>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2800" b="0" i="0" u="none" strike="noStrike" cap="none">
                <a:solidFill>
                  <a:schemeClr val="dk2"/>
                </a:solidFill>
                <a:latin typeface="Calibri Regular"/>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2800" b="0" i="0" u="none" strike="noStrike" cap="none">
                <a:solidFill>
                  <a:schemeClr val="dk2"/>
                </a:solidFill>
                <a:latin typeface="Calibri Regular"/>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2800" b="0" i="0" u="none" strike="noStrike" cap="none">
                <a:solidFill>
                  <a:schemeClr val="dk2"/>
                </a:solidFill>
                <a:latin typeface="Calibri Regular"/>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2800" b="0" i="0" u="none" strike="noStrike" cap="none">
                <a:solidFill>
                  <a:schemeClr val="dk2"/>
                </a:solidFill>
                <a:latin typeface="Calibri Regular"/>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p:txBody>
      </p:sp>
    </p:spTree>
    <p:extLst>
      <p:ext uri="{BB962C8B-B14F-4D97-AF65-F5344CB8AC3E}">
        <p14:creationId xmlns:p14="http://schemas.microsoft.com/office/powerpoint/2010/main" val="3707364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What: Event</a:t>
            </a:r>
            <a:endParaRPr lang="en-US">
              <a:solidFill>
                <a:srgbClr val="DC8830"/>
              </a:solidFill>
            </a:endParaRPr>
          </a:p>
        </p:txBody>
      </p:sp>
      <p:sp>
        <p:nvSpPr>
          <p:cNvPr id="5" name="Content Placeholder 4">
            <a:extLst>
              <a:ext uri="{FF2B5EF4-FFF2-40B4-BE49-F238E27FC236}">
                <a16:creationId xmlns:a16="http://schemas.microsoft.com/office/drawing/2014/main" id="{18AD7B62-CBF1-B144-BE42-DE2123765A14}"/>
              </a:ext>
            </a:extLst>
          </p:cNvPr>
          <p:cNvSpPr>
            <a:spLocks noGrp="1"/>
          </p:cNvSpPr>
          <p:nvPr>
            <p:ph idx="1"/>
          </p:nvPr>
        </p:nvSpPr>
        <p:spPr>
          <a:noFill/>
          <a:ln>
            <a:noFill/>
          </a:ln>
        </p:spPr>
        <p:txBody>
          <a:bodyPr spcFirstLastPara="1" vert="horz" wrap="square" lIns="91440" tIns="45720" rIns="91440" bIns="45720" rtlCol="0" anchor="t" anchorCtr="0">
            <a:normAutofit/>
          </a:bodyPr>
          <a:lstStyle/>
          <a:p>
            <a:r>
              <a:rPr lang="en-US" dirty="0"/>
              <a:t>Data it owns</a:t>
            </a:r>
          </a:p>
          <a:p>
            <a:endParaRPr lang="en-US" dirty="0"/>
          </a:p>
          <a:p>
            <a:r>
              <a:rPr lang="en-US" dirty="0"/>
              <a:t>Data it needs</a:t>
            </a:r>
          </a:p>
          <a:p>
            <a:endParaRPr lang="en-US" dirty="0"/>
          </a:p>
          <a:p>
            <a:r>
              <a:rPr lang="en-US" dirty="0"/>
              <a:t>References data</a:t>
            </a:r>
          </a:p>
        </p:txBody>
      </p:sp>
    </p:spTree>
    <p:extLst>
      <p:ext uri="{BB962C8B-B14F-4D97-AF65-F5344CB8AC3E}">
        <p14:creationId xmlns:p14="http://schemas.microsoft.com/office/powerpoint/2010/main" val="364243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What: Streaming</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Reacts on events</a:t>
            </a:r>
          </a:p>
          <a:p>
            <a:pPr>
              <a:buClr>
                <a:srgbClr val="DC8830"/>
              </a:buClr>
            </a:pPr>
            <a:endParaRPr lang="en-US" dirty="0">
              <a:solidFill>
                <a:schemeClr val="bg2"/>
              </a:solidFill>
              <a:cs typeface="Calibri"/>
            </a:endParaRPr>
          </a:p>
          <a:p>
            <a:pPr>
              <a:buClr>
                <a:srgbClr val="DC8830"/>
              </a:buClr>
            </a:pPr>
            <a:r>
              <a:rPr lang="en-US" dirty="0">
                <a:solidFill>
                  <a:schemeClr val="bg2"/>
                </a:solidFill>
                <a:cs typeface="Calibri"/>
              </a:rPr>
              <a:t>Continuously</a:t>
            </a:r>
          </a:p>
          <a:p>
            <a:pPr>
              <a:buClr>
                <a:srgbClr val="DC8830"/>
              </a:buClr>
            </a:pPr>
            <a:endParaRPr lang="en-US" dirty="0">
              <a:solidFill>
                <a:schemeClr val="bg2"/>
              </a:solidFill>
              <a:cs typeface="Calibri"/>
            </a:endParaRPr>
          </a:p>
          <a:p>
            <a:pPr marL="0" indent="0">
              <a:buClr>
                <a:srgbClr val="DC8830"/>
              </a:buClr>
              <a:buNone/>
            </a:pPr>
            <a:endParaRPr lang="en-US" dirty="0">
              <a:solidFill>
                <a:schemeClr val="bg2"/>
              </a:solidFill>
            </a:endParaRPr>
          </a:p>
        </p:txBody>
      </p:sp>
    </p:spTree>
    <p:extLst>
      <p:ext uri="{BB962C8B-B14F-4D97-AF65-F5344CB8AC3E}">
        <p14:creationId xmlns:p14="http://schemas.microsoft.com/office/powerpoint/2010/main" val="1528064457"/>
      </p:ext>
    </p:extLst>
  </p:cSld>
  <p:clrMapOvr>
    <a:overrideClrMapping bg1="lt1" tx1="dk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Why</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Much shorter feedback loop</a:t>
            </a:r>
          </a:p>
          <a:p>
            <a:pPr marL="0" indent="0">
              <a:buClr>
                <a:srgbClr val="DC8830"/>
              </a:buClr>
              <a:buNone/>
            </a:pPr>
            <a:endParaRPr lang="en-US" dirty="0">
              <a:solidFill>
                <a:schemeClr val="bg2"/>
              </a:solidFill>
              <a:cs typeface="Calibri"/>
            </a:endParaRPr>
          </a:p>
          <a:p>
            <a:pPr>
              <a:buClr>
                <a:srgbClr val="DC8830"/>
              </a:buClr>
            </a:pPr>
            <a:r>
              <a:rPr lang="en-US" dirty="0">
                <a:solidFill>
                  <a:schemeClr val="bg2"/>
                </a:solidFill>
                <a:cs typeface="Calibri"/>
              </a:rPr>
              <a:t>More resource efficient</a:t>
            </a:r>
          </a:p>
          <a:p>
            <a:pPr>
              <a:buClr>
                <a:srgbClr val="DC8830"/>
              </a:buClr>
            </a:pPr>
            <a:endParaRPr lang="en-US" dirty="0">
              <a:solidFill>
                <a:schemeClr val="bg2"/>
              </a:solidFill>
              <a:cs typeface="Calibri"/>
            </a:endParaRPr>
          </a:p>
          <a:p>
            <a:pPr>
              <a:buClr>
                <a:srgbClr val="DC8830"/>
              </a:buClr>
            </a:pPr>
            <a:r>
              <a:rPr lang="en-US" dirty="0">
                <a:solidFill>
                  <a:schemeClr val="bg2"/>
                </a:solidFill>
                <a:cs typeface="Calibri"/>
              </a:rPr>
              <a:t>Stream processing feels more natural</a:t>
            </a:r>
          </a:p>
          <a:p>
            <a:pPr marL="114300" indent="0">
              <a:buClr>
                <a:srgbClr val="DC8830"/>
              </a:buClr>
              <a:buNone/>
            </a:pPr>
            <a:endParaRPr lang="en-US" dirty="0">
              <a:solidFill>
                <a:schemeClr val="bg2"/>
              </a:solidFill>
              <a:cs typeface="Calibri"/>
            </a:endParaRPr>
          </a:p>
          <a:p>
            <a:pPr>
              <a:buClr>
                <a:srgbClr val="DC8830"/>
              </a:buClr>
            </a:pPr>
            <a:r>
              <a:rPr lang="en-US" dirty="0">
                <a:solidFill>
                  <a:schemeClr val="bg2"/>
                </a:solidFill>
                <a:cs typeface="Calibri"/>
              </a:rPr>
              <a:t>Decentralize and decouple infrastructure</a:t>
            </a:r>
          </a:p>
          <a:p>
            <a:pPr>
              <a:buClr>
                <a:srgbClr val="DC8830"/>
              </a:buClr>
            </a:pPr>
            <a:endParaRPr lang="en-US" dirty="0">
              <a:solidFill>
                <a:srgbClr val="DC8830"/>
              </a:solidFill>
              <a:cs typeface="Calibri"/>
            </a:endParaRPr>
          </a:p>
          <a:p>
            <a:pPr>
              <a:buClr>
                <a:srgbClr val="DC8830"/>
              </a:buClr>
            </a:pPr>
            <a:endParaRPr lang="en-US" dirty="0">
              <a:solidFill>
                <a:srgbClr val="DC8830"/>
              </a:solidFill>
              <a:cs typeface="Calibri"/>
            </a:endParaRPr>
          </a:p>
          <a:p>
            <a:pPr>
              <a:buClr>
                <a:srgbClr val="DC8830"/>
              </a:buClr>
            </a:pPr>
            <a:endParaRPr lang="en-US" dirty="0">
              <a:solidFill>
                <a:srgbClr val="DC8830"/>
              </a:solidFill>
            </a:endParaRPr>
          </a:p>
        </p:txBody>
      </p:sp>
    </p:spTree>
    <p:extLst>
      <p:ext uri="{BB962C8B-B14F-4D97-AF65-F5344CB8AC3E}">
        <p14:creationId xmlns:p14="http://schemas.microsoft.com/office/powerpoint/2010/main" val="692139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0" indent="0">
              <a:buNone/>
            </a:pPr>
            <a:endParaRPr lang="en-US"/>
          </a:p>
        </p:txBody>
      </p:sp>
      <p:pic>
        <p:nvPicPr>
          <p:cNvPr id="4" name="Picture 3">
            <a:extLst>
              <a:ext uri="{FF2B5EF4-FFF2-40B4-BE49-F238E27FC236}">
                <a16:creationId xmlns:a16="http://schemas.microsoft.com/office/drawing/2014/main" id="{D6D62FAC-14F9-D243-B298-5113FA4D82EB}"/>
              </a:ext>
            </a:extLst>
          </p:cNvPr>
          <p:cNvPicPr>
            <a:picLocks noChangeAspect="1"/>
          </p:cNvPicPr>
          <p:nvPr/>
        </p:nvPicPr>
        <p:blipFill>
          <a:blip r:embed="rId2"/>
          <a:stretch>
            <a:fillRect/>
          </a:stretch>
        </p:blipFill>
        <p:spPr>
          <a:xfrm>
            <a:off x="2065337" y="1505747"/>
            <a:ext cx="8061325" cy="4991094"/>
          </a:xfrm>
          <a:prstGeom prst="rect">
            <a:avLst/>
          </a:prstGeom>
        </p:spPr>
      </p:pic>
    </p:spTree>
    <p:extLst>
      <p:ext uri="{BB962C8B-B14F-4D97-AF65-F5344CB8AC3E}">
        <p14:creationId xmlns:p14="http://schemas.microsoft.com/office/powerpoint/2010/main" val="4042835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Every minute XML is generated</a:t>
            </a:r>
          </a:p>
          <a:p>
            <a:pPr lvl="1">
              <a:buClr>
                <a:srgbClr val="DC8830"/>
              </a:buClr>
            </a:pPr>
            <a:r>
              <a:rPr lang="en-US" dirty="0">
                <a:solidFill>
                  <a:schemeClr val="bg2"/>
                </a:solidFill>
                <a:cs typeface="Calibri"/>
              </a:rPr>
              <a:t>So it is not the raw data</a:t>
            </a:r>
          </a:p>
          <a:p>
            <a:pPr>
              <a:buClr>
                <a:srgbClr val="DC8830"/>
              </a:buClr>
            </a:pPr>
            <a:r>
              <a:rPr lang="en-US" dirty="0">
                <a:solidFill>
                  <a:schemeClr val="bg2"/>
                </a:solidFill>
                <a:cs typeface="Calibri"/>
              </a:rPr>
              <a:t>Be aware:</a:t>
            </a:r>
          </a:p>
          <a:p>
            <a:pPr lvl="1">
              <a:buClr>
                <a:srgbClr val="DC8830"/>
              </a:buClr>
            </a:pPr>
            <a:r>
              <a:rPr lang="en-US" dirty="0">
                <a:solidFill>
                  <a:schemeClr val="bg2"/>
                </a:solidFill>
                <a:cs typeface="Calibri"/>
              </a:rPr>
              <a:t>Dutch words</a:t>
            </a:r>
          </a:p>
          <a:p>
            <a:pPr lvl="1">
              <a:buClr>
                <a:srgbClr val="DC8830"/>
              </a:buClr>
            </a:pPr>
            <a:endParaRPr lang="en-US" dirty="0">
              <a:solidFill>
                <a:schemeClr val="bg2"/>
              </a:solidFill>
              <a:cs typeface="Calibri"/>
            </a:endParaRPr>
          </a:p>
          <a:p>
            <a:pPr lvl="1">
              <a:buClr>
                <a:srgbClr val="DC8830"/>
              </a:buClr>
            </a:pPr>
            <a:endParaRPr lang="en-US" dirty="0">
              <a:solidFill>
                <a:schemeClr val="bg2"/>
              </a:solidFill>
              <a:cs typeface="Calibri"/>
            </a:endParaRPr>
          </a:p>
        </p:txBody>
      </p:sp>
    </p:spTree>
    <p:extLst>
      <p:ext uri="{BB962C8B-B14F-4D97-AF65-F5344CB8AC3E}">
        <p14:creationId xmlns:p14="http://schemas.microsoft.com/office/powerpoint/2010/main" val="295416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History</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LinkedIn</a:t>
            </a:r>
          </a:p>
          <a:p>
            <a:endParaRPr lang="en-GB" dirty="0"/>
          </a:p>
          <a:p>
            <a:r>
              <a:rPr lang="en-GB" dirty="0"/>
              <a:t>Open sourced in 2011</a:t>
            </a:r>
          </a:p>
          <a:p>
            <a:endParaRPr lang="en-GB" dirty="0"/>
          </a:p>
          <a:p>
            <a:r>
              <a:rPr lang="en-GB" dirty="0"/>
              <a:t> Confluent</a:t>
            </a:r>
          </a:p>
          <a:p>
            <a:pPr lvl="1"/>
            <a:r>
              <a:rPr lang="en-GB" dirty="0"/>
              <a:t>Founded by the creators of </a:t>
            </a:r>
            <a:r>
              <a:rPr lang="en-GB" dirty="0" err="1"/>
              <a:t>kafka</a:t>
            </a:r>
            <a:endParaRPr lang="en-GB" dirty="0"/>
          </a:p>
          <a:p>
            <a:pPr lvl="1"/>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pic>
        <p:nvPicPr>
          <p:cNvPr id="9218" name="Picture 2">
            <a:extLst>
              <a:ext uri="{FF2B5EF4-FFF2-40B4-BE49-F238E27FC236}">
                <a16:creationId xmlns:a16="http://schemas.microsoft.com/office/drawing/2014/main" id="{B919FED7-4EAE-3E41-8862-C0DD11E5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456" y="5114238"/>
            <a:ext cx="8705088" cy="141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94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fontScale="62500" lnSpcReduction="20000"/>
          </a:bodyPr>
          <a:lstStyle/>
          <a:p>
            <a:pPr>
              <a:buClr>
                <a:srgbClr val="DC8830"/>
              </a:buClr>
            </a:pPr>
            <a:r>
              <a:rPr lang="en-US" sz="3600" dirty="0">
                <a:solidFill>
                  <a:schemeClr val="bg2"/>
                </a:solidFill>
                <a:cs typeface="Calibri"/>
              </a:rPr>
              <a:t>XML with fixed sensor data</a:t>
            </a:r>
          </a:p>
          <a:p>
            <a:pPr lvl="1">
              <a:buClr>
                <a:srgbClr val="DC8830"/>
              </a:buClr>
            </a:pPr>
            <a:r>
              <a:rPr lang="en-US" sz="3500" dirty="0">
                <a:solidFill>
                  <a:schemeClr val="bg2">
                    <a:lumMod val="60000"/>
                    <a:lumOff val="40000"/>
                  </a:schemeClr>
                </a:solidFill>
              </a:rPr>
              <a:t>&lt;</a:t>
            </a:r>
            <a:r>
              <a:rPr lang="en-US" sz="3500" b="1" dirty="0" err="1">
                <a:solidFill>
                  <a:schemeClr val="bg2">
                    <a:lumMod val="60000"/>
                    <a:lumOff val="40000"/>
                  </a:schemeClr>
                </a:solidFill>
              </a:rPr>
              <a:t>meetpunt</a:t>
            </a:r>
            <a:r>
              <a:rPr lang="en-US" sz="3500" b="1" dirty="0">
                <a:solidFill>
                  <a:schemeClr val="bg2">
                    <a:lumMod val="60000"/>
                    <a:lumOff val="40000"/>
                  </a:schemeClr>
                </a:solidFill>
              </a:rPr>
              <a:t> </a:t>
            </a:r>
            <a:r>
              <a:rPr lang="en-US" sz="3500" b="1" dirty="0" err="1">
                <a:solidFill>
                  <a:schemeClr val="bg2">
                    <a:lumMod val="60000"/>
                    <a:lumOff val="40000"/>
                  </a:schemeClr>
                </a:solidFill>
              </a:rPr>
              <a:t>unieke_id</a:t>
            </a:r>
            <a:r>
              <a:rPr lang="en-US" sz="3500" b="1" dirty="0">
                <a:solidFill>
                  <a:schemeClr val="bg2">
                    <a:lumMod val="60000"/>
                    <a:lumOff val="40000"/>
                  </a:schemeClr>
                </a:solidFill>
              </a:rPr>
              <a:t>="3640"</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a:t>
            </a:r>
            <a:r>
              <a:rPr lang="en-US" sz="3500" dirty="0">
                <a:solidFill>
                  <a:schemeClr val="tx1"/>
                </a:solidFill>
              </a:rPr>
              <a:t>&lt;</a:t>
            </a:r>
            <a:r>
              <a:rPr lang="en-US" sz="3500" b="1" dirty="0" err="1">
                <a:solidFill>
                  <a:schemeClr val="tx1"/>
                </a:solidFill>
              </a:rPr>
              <a:t>beschrijvende_id</a:t>
            </a:r>
            <a:r>
              <a:rPr lang="en-US" sz="3500" dirty="0">
                <a:solidFill>
                  <a:schemeClr val="tx1"/>
                </a:solidFill>
              </a:rPr>
              <a:t>&gt;H291L10&lt;/</a:t>
            </a:r>
            <a:r>
              <a:rPr lang="en-US" sz="3500" b="1" dirty="0" err="1">
                <a:solidFill>
                  <a:schemeClr val="tx1"/>
                </a:solidFill>
              </a:rPr>
              <a:t>beschrijvende_id</a:t>
            </a:r>
            <a:r>
              <a:rPr lang="en-US" sz="3500" dirty="0">
                <a:solidFill>
                  <a:schemeClr val="tx1"/>
                </a:solidFill>
              </a:rPr>
              <a:t>&gt;</a:t>
            </a:r>
            <a:br>
              <a:rPr lang="en-US" sz="3500" dirty="0">
                <a:solidFill>
                  <a:schemeClr val="tx1"/>
                </a:solidFill>
              </a:rPr>
            </a:br>
            <a:r>
              <a:rPr lang="en-US" sz="3500" dirty="0">
                <a:solidFill>
                  <a:schemeClr val="bg2">
                    <a:lumMod val="60000"/>
                    <a:lumOff val="40000"/>
                  </a:schemeClr>
                </a:solidFill>
              </a:rPr>
              <a:t>    </a:t>
            </a:r>
            <a:r>
              <a:rPr lang="en-US" sz="3500" dirty="0">
                <a:solidFill>
                  <a:schemeClr val="tx1"/>
                </a:solidFill>
              </a:rPr>
              <a:t>&lt;</a:t>
            </a:r>
            <a:r>
              <a:rPr lang="en-US" sz="3500" b="1" dirty="0" err="1">
                <a:solidFill>
                  <a:schemeClr val="tx1"/>
                </a:solidFill>
              </a:rPr>
              <a:t>volledige_naam</a:t>
            </a:r>
            <a:r>
              <a:rPr lang="en-US" sz="3500" dirty="0">
                <a:solidFill>
                  <a:schemeClr val="tx1"/>
                </a:solidFill>
              </a:rPr>
              <a:t>&gt;Parking </a:t>
            </a:r>
            <a:r>
              <a:rPr lang="en-US" sz="3500" dirty="0" err="1">
                <a:solidFill>
                  <a:schemeClr val="tx1"/>
                </a:solidFill>
              </a:rPr>
              <a:t>Kruibeke</a:t>
            </a:r>
            <a:r>
              <a:rPr lang="en-US" sz="3500" dirty="0">
                <a:solidFill>
                  <a:schemeClr val="tx1"/>
                </a:solidFill>
              </a:rPr>
              <a:t>&lt;/</a:t>
            </a:r>
            <a:r>
              <a:rPr lang="en-US" sz="3500" b="1" dirty="0" err="1">
                <a:solidFill>
                  <a:schemeClr val="tx1"/>
                </a:solidFill>
              </a:rPr>
              <a:t>volledige_naam</a:t>
            </a:r>
            <a:r>
              <a:rPr lang="en-US" sz="3500" dirty="0">
                <a:solidFill>
                  <a:schemeClr val="tx1"/>
                </a:solidFill>
              </a:rPr>
              <a:t>&gt;</a:t>
            </a:r>
            <a:br>
              <a:rPr lang="en-US" sz="3500" dirty="0">
                <a:solidFill>
                  <a:schemeClr val="tx1"/>
                </a:solidFill>
              </a:rPr>
            </a:br>
            <a:r>
              <a:rPr lang="en-US" sz="3500" dirty="0">
                <a:solidFill>
                  <a:schemeClr val="bg2">
                    <a:lumMod val="60000"/>
                    <a:lumOff val="40000"/>
                  </a:schemeClr>
                </a:solidFill>
              </a:rPr>
              <a:t>    &lt;</a:t>
            </a:r>
            <a:r>
              <a:rPr lang="en-US" sz="3500" b="1" dirty="0">
                <a:solidFill>
                  <a:schemeClr val="bg2">
                    <a:lumMod val="60000"/>
                    <a:lumOff val="40000"/>
                  </a:schemeClr>
                </a:solidFill>
              </a:rPr>
              <a:t>Ident_8</a:t>
            </a:r>
            <a:r>
              <a:rPr lang="en-US" sz="3500" dirty="0">
                <a:solidFill>
                  <a:schemeClr val="bg2">
                    <a:lumMod val="60000"/>
                    <a:lumOff val="40000"/>
                  </a:schemeClr>
                </a:solidFill>
              </a:rPr>
              <a:t>&gt;A0140002&lt;/</a:t>
            </a:r>
            <a:r>
              <a:rPr lang="en-US" sz="3500" b="1" dirty="0">
                <a:solidFill>
                  <a:schemeClr val="bg2">
                    <a:lumMod val="60000"/>
                    <a:lumOff val="40000"/>
                  </a:schemeClr>
                </a:solidFill>
              </a:rPr>
              <a:t>Ident_8</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err="1">
                <a:solidFill>
                  <a:schemeClr val="bg2">
                    <a:lumMod val="60000"/>
                    <a:lumOff val="40000"/>
                  </a:schemeClr>
                </a:solidFill>
              </a:rPr>
              <a:t>lve_nr</a:t>
            </a:r>
            <a:r>
              <a:rPr lang="en-US" sz="3500" dirty="0">
                <a:solidFill>
                  <a:schemeClr val="bg2">
                    <a:lumMod val="60000"/>
                    <a:lumOff val="40000"/>
                  </a:schemeClr>
                </a:solidFill>
              </a:rPr>
              <a:t>&gt;437&lt;/</a:t>
            </a:r>
            <a:r>
              <a:rPr lang="en-US" sz="3500" b="1" dirty="0" err="1">
                <a:solidFill>
                  <a:schemeClr val="bg2">
                    <a:lumMod val="60000"/>
                    <a:lumOff val="40000"/>
                  </a:schemeClr>
                </a:solidFill>
              </a:rPr>
              <a:t>lve_nr</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err="1">
                <a:solidFill>
                  <a:schemeClr val="bg2">
                    <a:lumMod val="60000"/>
                    <a:lumOff val="40000"/>
                  </a:schemeClr>
                </a:solidFill>
              </a:rPr>
              <a:t>Kmp_Rsys</a:t>
            </a:r>
            <a:r>
              <a:rPr lang="en-US" sz="3500" dirty="0">
                <a:solidFill>
                  <a:schemeClr val="bg2">
                    <a:lumMod val="60000"/>
                    <a:lumOff val="40000"/>
                  </a:schemeClr>
                </a:solidFill>
              </a:rPr>
              <a:t>&gt;94,695&lt;/</a:t>
            </a:r>
            <a:r>
              <a:rPr lang="en-US" sz="3500" b="1" dirty="0" err="1">
                <a:solidFill>
                  <a:schemeClr val="bg2">
                    <a:lumMod val="60000"/>
                    <a:lumOff val="40000"/>
                  </a:schemeClr>
                </a:solidFill>
              </a:rPr>
              <a:t>Kmp_Rsys</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a:t>
            </a:r>
            <a:r>
              <a:rPr lang="en-US" sz="3500" dirty="0">
                <a:solidFill>
                  <a:schemeClr val="tx1"/>
                </a:solidFill>
              </a:rPr>
              <a:t>&lt;</a:t>
            </a:r>
            <a:r>
              <a:rPr lang="en-US" sz="3500" b="1" dirty="0" err="1">
                <a:solidFill>
                  <a:schemeClr val="tx1"/>
                </a:solidFill>
              </a:rPr>
              <a:t>Rijstrook</a:t>
            </a:r>
            <a:r>
              <a:rPr lang="en-US" sz="3500" dirty="0">
                <a:solidFill>
                  <a:schemeClr val="tx1"/>
                </a:solidFill>
              </a:rPr>
              <a:t>&gt;R10&lt;/</a:t>
            </a:r>
            <a:r>
              <a:rPr lang="en-US" sz="3500" b="1" dirty="0" err="1">
                <a:solidFill>
                  <a:schemeClr val="tx1"/>
                </a:solidFill>
              </a:rPr>
              <a:t>Rijstrook</a:t>
            </a:r>
            <a:r>
              <a:rPr lang="en-US" sz="3500" dirty="0">
                <a:solidFill>
                  <a:schemeClr val="tx1"/>
                </a:solidFill>
              </a:rPr>
              <a:t>&gt;</a:t>
            </a:r>
            <a:br>
              <a:rPr lang="en-US" sz="3500" dirty="0">
                <a:solidFill>
                  <a:schemeClr val="tx1"/>
                </a:solidFill>
              </a:rPr>
            </a:br>
            <a:r>
              <a:rPr lang="en-US" sz="3500" dirty="0">
                <a:solidFill>
                  <a:schemeClr val="bg2">
                    <a:lumMod val="60000"/>
                    <a:lumOff val="40000"/>
                  </a:schemeClr>
                </a:solidFill>
              </a:rPr>
              <a:t>    &lt;</a:t>
            </a:r>
            <a:r>
              <a:rPr lang="en-US" sz="3500" b="1" dirty="0">
                <a:solidFill>
                  <a:schemeClr val="bg2">
                    <a:lumMod val="60000"/>
                    <a:lumOff val="40000"/>
                  </a:schemeClr>
                </a:solidFill>
              </a:rPr>
              <a:t>X_coord_EPSG_31370</a:t>
            </a:r>
            <a:r>
              <a:rPr lang="en-US" sz="3500" dirty="0">
                <a:solidFill>
                  <a:schemeClr val="bg2">
                    <a:lumMod val="60000"/>
                    <a:lumOff val="40000"/>
                  </a:schemeClr>
                </a:solidFill>
              </a:rPr>
              <a:t>&gt;144477,0917&lt;/</a:t>
            </a:r>
            <a:r>
              <a:rPr lang="en-US" sz="3500" b="1" dirty="0">
                <a:solidFill>
                  <a:schemeClr val="bg2">
                    <a:lumMod val="60000"/>
                    <a:lumOff val="40000"/>
                  </a:schemeClr>
                </a:solidFill>
              </a:rPr>
              <a:t>X_coord_EPSG_31370</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a:solidFill>
                  <a:schemeClr val="bg2">
                    <a:lumMod val="60000"/>
                    <a:lumOff val="40000"/>
                  </a:schemeClr>
                </a:solidFill>
              </a:rPr>
              <a:t>Y_coord_EPSG_31370</a:t>
            </a:r>
            <a:r>
              <a:rPr lang="en-US" sz="3500" dirty="0">
                <a:solidFill>
                  <a:schemeClr val="bg2">
                    <a:lumMod val="60000"/>
                    <a:lumOff val="40000"/>
                  </a:schemeClr>
                </a:solidFill>
              </a:rPr>
              <a:t>&gt;208290,6237&lt;/</a:t>
            </a:r>
            <a:r>
              <a:rPr lang="en-US" sz="3500" b="1" dirty="0">
                <a:solidFill>
                  <a:schemeClr val="bg2">
                    <a:lumMod val="60000"/>
                    <a:lumOff val="40000"/>
                  </a:schemeClr>
                </a:solidFill>
              </a:rPr>
              <a:t>Y_coord_EPSG_31370</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a:solidFill>
                  <a:schemeClr val="bg2">
                    <a:lumMod val="60000"/>
                    <a:lumOff val="40000"/>
                  </a:schemeClr>
                </a:solidFill>
              </a:rPr>
              <a:t>lengtegraad_EPSG_4326</a:t>
            </a:r>
            <a:r>
              <a:rPr lang="en-US" sz="3500" dirty="0">
                <a:solidFill>
                  <a:schemeClr val="bg2">
                    <a:lumMod val="60000"/>
                    <a:lumOff val="40000"/>
                  </a:schemeClr>
                </a:solidFill>
              </a:rPr>
              <a:t>&gt;4,289767347&lt;/</a:t>
            </a:r>
            <a:r>
              <a:rPr lang="en-US" sz="3500" b="1" dirty="0">
                <a:solidFill>
                  <a:schemeClr val="bg2">
                    <a:lumMod val="60000"/>
                    <a:lumOff val="40000"/>
                  </a:schemeClr>
                </a:solidFill>
              </a:rPr>
              <a:t>lengtegraad_EPSG_4326</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a:solidFill>
                  <a:schemeClr val="bg2">
                    <a:lumMod val="60000"/>
                    <a:lumOff val="40000"/>
                  </a:schemeClr>
                </a:solidFill>
              </a:rPr>
              <a:t>breedtegraad_EPSG_4326</a:t>
            </a:r>
            <a:r>
              <a:rPr lang="en-US" sz="3500" dirty="0">
                <a:solidFill>
                  <a:schemeClr val="bg2">
                    <a:lumMod val="60000"/>
                    <a:lumOff val="40000"/>
                  </a:schemeClr>
                </a:solidFill>
              </a:rPr>
              <a:t>&gt;51,18458196&lt;/</a:t>
            </a:r>
            <a:r>
              <a:rPr lang="en-US" sz="3500" b="1" dirty="0">
                <a:solidFill>
                  <a:schemeClr val="bg2">
                    <a:lumMod val="60000"/>
                    <a:lumOff val="40000"/>
                  </a:schemeClr>
                </a:solidFill>
              </a:rPr>
              <a:t>breedtegraad_EPSG_4326</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&lt;/</a:t>
            </a:r>
            <a:r>
              <a:rPr lang="en-US" sz="3500" b="1" dirty="0" err="1">
                <a:solidFill>
                  <a:schemeClr val="bg2">
                    <a:lumMod val="60000"/>
                    <a:lumOff val="40000"/>
                  </a:schemeClr>
                </a:solidFill>
              </a:rPr>
              <a:t>meetpunt</a:t>
            </a:r>
            <a:r>
              <a:rPr lang="en-US" sz="3500" dirty="0">
                <a:solidFill>
                  <a:schemeClr val="bg2">
                    <a:lumMod val="60000"/>
                    <a:lumOff val="40000"/>
                  </a:schemeClr>
                </a:solidFill>
              </a:rPr>
              <a:t>&gt;</a:t>
            </a:r>
            <a:endParaRPr lang="en-US" sz="3500" dirty="0">
              <a:cs typeface="Calibri"/>
            </a:endParaRPr>
          </a:p>
          <a:p>
            <a:pPr lvl="1">
              <a:buClr>
                <a:srgbClr val="DC8830"/>
              </a:buClr>
            </a:pPr>
            <a:endParaRPr lang="en-US" dirty="0">
              <a:cs typeface="Calibri"/>
            </a:endParaRPr>
          </a:p>
        </p:txBody>
      </p:sp>
    </p:spTree>
    <p:extLst>
      <p:ext uri="{BB962C8B-B14F-4D97-AF65-F5344CB8AC3E}">
        <p14:creationId xmlns:p14="http://schemas.microsoft.com/office/powerpoint/2010/main" val="3003526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XML with dynamic traffic data</a:t>
            </a:r>
          </a:p>
          <a:p>
            <a:pPr lvl="1">
              <a:buClr>
                <a:srgbClr val="DC8830"/>
              </a:buClr>
            </a:pPr>
            <a:r>
              <a:rPr lang="en-US" sz="2200" dirty="0">
                <a:solidFill>
                  <a:schemeClr val="bg2">
                    <a:lumMod val="60000"/>
                    <a:lumOff val="40000"/>
                  </a:schemeClr>
                </a:solidFill>
              </a:rPr>
              <a:t>&lt;</a:t>
            </a:r>
            <a:r>
              <a:rPr lang="en-US" sz="2200" b="1" dirty="0" err="1">
                <a:solidFill>
                  <a:schemeClr val="tx1"/>
                </a:solidFill>
              </a:rPr>
              <a:t>meetpunt</a:t>
            </a:r>
            <a:r>
              <a:rPr lang="en-US" sz="2200" b="1" dirty="0">
                <a:solidFill>
                  <a:schemeClr val="bg2">
                    <a:lumMod val="60000"/>
                    <a:lumOff val="40000"/>
                  </a:schemeClr>
                </a:solidFill>
              </a:rPr>
              <a:t> </a:t>
            </a:r>
            <a:r>
              <a:rPr lang="en-US" sz="2200" b="1" dirty="0" err="1">
                <a:solidFill>
                  <a:schemeClr val="bg2">
                    <a:lumMod val="60000"/>
                    <a:lumOff val="40000"/>
                  </a:schemeClr>
                </a:solidFill>
              </a:rPr>
              <a:t>beschrijvende_id</a:t>
            </a:r>
            <a:r>
              <a:rPr lang="en-US" sz="2200" b="1" dirty="0">
                <a:solidFill>
                  <a:schemeClr val="bg2">
                    <a:lumMod val="60000"/>
                    <a:lumOff val="40000"/>
                  </a:schemeClr>
                </a:solidFill>
              </a:rPr>
              <a:t>="</a:t>
            </a:r>
            <a:r>
              <a:rPr lang="en-US" sz="2200" b="1" dirty="0">
                <a:solidFill>
                  <a:schemeClr val="tx1"/>
                </a:solidFill>
              </a:rPr>
              <a:t>H222L10</a:t>
            </a:r>
            <a:r>
              <a:rPr lang="en-US" sz="2200" b="1" dirty="0">
                <a:solidFill>
                  <a:schemeClr val="bg2">
                    <a:lumMod val="60000"/>
                    <a:lumOff val="40000"/>
                  </a:schemeClr>
                </a:solidFill>
              </a:rPr>
              <a:t>" </a:t>
            </a:r>
            <a:r>
              <a:rPr lang="en-US" sz="2200" b="1" dirty="0" err="1">
                <a:solidFill>
                  <a:schemeClr val="bg2">
                    <a:lumMod val="60000"/>
                    <a:lumOff val="40000"/>
                  </a:schemeClr>
                </a:solidFill>
              </a:rPr>
              <a:t>unieke_id</a:t>
            </a:r>
            <a:r>
              <a:rPr lang="en-US" sz="2200" b="1" dirty="0">
                <a:solidFill>
                  <a:schemeClr val="bg2">
                    <a:lumMod val="60000"/>
                    <a:lumOff val="40000"/>
                  </a:schemeClr>
                </a:solidFill>
              </a:rPr>
              <a:t>="29"</a:t>
            </a:r>
            <a:r>
              <a:rPr lang="en-US" sz="2200" dirty="0">
                <a:solidFill>
                  <a:schemeClr val="bg2">
                    <a:lumMod val="60000"/>
                    <a:lumOff val="40000"/>
                  </a:schemeClr>
                </a:solidFill>
              </a:rPr>
              <a:t>&gt;</a:t>
            </a:r>
            <a:br>
              <a:rPr lang="en-US" sz="2200" dirty="0">
                <a:solidFill>
                  <a:schemeClr val="bg2">
                    <a:lumMod val="60000"/>
                    <a:lumOff val="40000"/>
                  </a:schemeClr>
                </a:solidFill>
              </a:rPr>
            </a:br>
            <a:r>
              <a:rPr lang="en-US" sz="2200" dirty="0">
                <a:solidFill>
                  <a:schemeClr val="bg2">
                    <a:lumMod val="60000"/>
                    <a:lumOff val="40000"/>
                  </a:schemeClr>
                </a:solidFill>
              </a:rPr>
              <a:t>    &lt;</a:t>
            </a:r>
            <a:r>
              <a:rPr lang="en-US" sz="2200" b="1" dirty="0" err="1">
                <a:solidFill>
                  <a:schemeClr val="bg2">
                    <a:lumMod val="60000"/>
                    <a:lumOff val="40000"/>
                  </a:schemeClr>
                </a:solidFill>
              </a:rPr>
              <a:t>lve_nr</a:t>
            </a:r>
            <a:r>
              <a:rPr lang="en-US" sz="2200" dirty="0">
                <a:solidFill>
                  <a:schemeClr val="bg2">
                    <a:lumMod val="60000"/>
                    <a:lumOff val="40000"/>
                  </a:schemeClr>
                </a:solidFill>
              </a:rPr>
              <a:t>&gt;55&lt;/</a:t>
            </a:r>
            <a:r>
              <a:rPr lang="en-US" sz="2200" b="1" dirty="0" err="1">
                <a:solidFill>
                  <a:schemeClr val="bg2">
                    <a:lumMod val="60000"/>
                    <a:lumOff val="40000"/>
                  </a:schemeClr>
                </a:solidFill>
              </a:rPr>
              <a:t>lve_nr</a:t>
            </a:r>
            <a:r>
              <a:rPr lang="en-US" sz="2200" dirty="0">
                <a:solidFill>
                  <a:schemeClr val="bg2">
                    <a:lumMod val="60000"/>
                    <a:lumOff val="40000"/>
                  </a:schemeClr>
                </a:solidFill>
              </a:rPr>
              <a:t>&gt;</a:t>
            </a:r>
            <a:br>
              <a:rPr lang="en-US" sz="2200" dirty="0">
                <a:solidFill>
                  <a:schemeClr val="bg2">
                    <a:lumMod val="60000"/>
                    <a:lumOff val="40000"/>
                  </a:schemeClr>
                </a:solidFill>
              </a:rPr>
            </a:br>
            <a:r>
              <a:rPr lang="en-US" sz="2200" dirty="0">
                <a:solidFill>
                  <a:schemeClr val="bg2">
                    <a:lumMod val="60000"/>
                    <a:lumOff val="40000"/>
                  </a:schemeClr>
                </a:solidFill>
              </a:rPr>
              <a:t>    </a:t>
            </a:r>
            <a:r>
              <a:rPr lang="en-US" sz="2200" dirty="0">
                <a:solidFill>
                  <a:schemeClr val="tx1"/>
                </a:solidFill>
              </a:rPr>
              <a:t>&lt;</a:t>
            </a:r>
            <a:r>
              <a:rPr lang="en-US" sz="2200" b="1" dirty="0" err="1">
                <a:solidFill>
                  <a:schemeClr val="tx1"/>
                </a:solidFill>
              </a:rPr>
              <a:t>tijd_waarneming</a:t>
            </a:r>
            <a:r>
              <a:rPr lang="en-US" sz="2200" dirty="0">
                <a:solidFill>
                  <a:schemeClr val="tx1"/>
                </a:solidFill>
              </a:rPr>
              <a:t>&gt;2018-11-03T14:43:00+01:00&lt;/</a:t>
            </a:r>
            <a:r>
              <a:rPr lang="en-US" sz="2200" b="1" dirty="0" err="1">
                <a:solidFill>
                  <a:schemeClr val="tx1"/>
                </a:solidFill>
              </a:rPr>
              <a:t>tijd_waarneming</a:t>
            </a:r>
            <a:r>
              <a:rPr lang="en-US" sz="2200" dirty="0">
                <a:solidFill>
                  <a:schemeClr val="tx1"/>
                </a:solidFill>
              </a:rPr>
              <a:t>&gt;</a:t>
            </a:r>
            <a:br>
              <a:rPr lang="en-US" sz="2200" dirty="0">
                <a:solidFill>
                  <a:schemeClr val="tx1"/>
                </a:solidFill>
              </a:rPr>
            </a:br>
            <a:r>
              <a:rPr lang="en-US" sz="2200" dirty="0">
                <a:solidFill>
                  <a:schemeClr val="bg2">
                    <a:lumMod val="60000"/>
                    <a:lumOff val="40000"/>
                  </a:schemeClr>
                </a:solidFill>
              </a:rPr>
              <a:t>    &lt;</a:t>
            </a:r>
            <a:r>
              <a:rPr lang="en-US" sz="2200" b="1" dirty="0" err="1">
                <a:solidFill>
                  <a:schemeClr val="bg2">
                    <a:lumMod val="60000"/>
                    <a:lumOff val="40000"/>
                  </a:schemeClr>
                </a:solidFill>
              </a:rPr>
              <a:t>tijd_laatst_gewijzigd</a:t>
            </a:r>
            <a:r>
              <a:rPr lang="en-US" sz="2200" dirty="0">
                <a:solidFill>
                  <a:schemeClr val="bg2">
                    <a:lumMod val="60000"/>
                    <a:lumOff val="40000"/>
                  </a:schemeClr>
                </a:solidFill>
              </a:rPr>
              <a:t>&gt;2018-11-03T14:44:24+01:00&lt;/</a:t>
            </a:r>
            <a:r>
              <a:rPr lang="en-US" sz="2200" b="1" dirty="0" err="1">
                <a:solidFill>
                  <a:schemeClr val="bg2">
                    <a:lumMod val="60000"/>
                    <a:lumOff val="40000"/>
                  </a:schemeClr>
                </a:solidFill>
              </a:rPr>
              <a:t>tijd_laatst_gewijzigd</a:t>
            </a:r>
            <a:r>
              <a:rPr lang="en-US" sz="2200" dirty="0">
                <a:solidFill>
                  <a:schemeClr val="bg2">
                    <a:lumMod val="60000"/>
                    <a:lumOff val="40000"/>
                  </a:schemeClr>
                </a:solidFill>
              </a:rPr>
              <a:t>&gt;</a:t>
            </a:r>
            <a:br>
              <a:rPr lang="en-US" sz="2200" dirty="0">
                <a:solidFill>
                  <a:schemeClr val="bg2">
                    <a:lumMod val="60000"/>
                    <a:lumOff val="40000"/>
                  </a:schemeClr>
                </a:solidFill>
              </a:rPr>
            </a:br>
            <a:r>
              <a:rPr lang="en-US" sz="2200" dirty="0">
                <a:solidFill>
                  <a:schemeClr val="bg2">
                    <a:lumMod val="60000"/>
                    <a:lumOff val="40000"/>
                  </a:schemeClr>
                </a:solidFill>
              </a:rPr>
              <a:t>    &lt;</a:t>
            </a:r>
            <a:r>
              <a:rPr lang="en-US" sz="2200" b="1" dirty="0" err="1">
                <a:solidFill>
                  <a:schemeClr val="bg2">
                    <a:lumMod val="60000"/>
                    <a:lumOff val="40000"/>
                  </a:schemeClr>
                </a:solidFill>
              </a:rPr>
              <a:t>actueel_publicatie</a:t>
            </a:r>
            <a:r>
              <a:rPr lang="en-US" sz="2200" dirty="0">
                <a:solidFill>
                  <a:schemeClr val="bg2">
                    <a:lumMod val="60000"/>
                    <a:lumOff val="40000"/>
                  </a:schemeClr>
                </a:solidFill>
              </a:rPr>
              <a:t>&gt;1&lt;/</a:t>
            </a:r>
            <a:r>
              <a:rPr lang="en-US" sz="2200" b="1" dirty="0" err="1">
                <a:solidFill>
                  <a:schemeClr val="bg2">
                    <a:lumMod val="60000"/>
                    <a:lumOff val="40000"/>
                  </a:schemeClr>
                </a:solidFill>
              </a:rPr>
              <a:t>actueel_publicatie</a:t>
            </a:r>
            <a:r>
              <a:rPr lang="en-US" sz="2200" dirty="0">
                <a:solidFill>
                  <a:schemeClr val="bg2">
                    <a:lumMod val="60000"/>
                    <a:lumOff val="40000"/>
                  </a:schemeClr>
                </a:solidFill>
              </a:rPr>
              <a:t>&gt;</a:t>
            </a:r>
            <a:br>
              <a:rPr lang="en-US" sz="2200" dirty="0">
                <a:solidFill>
                  <a:schemeClr val="bg2">
                    <a:lumMod val="60000"/>
                    <a:lumOff val="40000"/>
                  </a:schemeClr>
                </a:solidFill>
              </a:rPr>
            </a:br>
            <a:r>
              <a:rPr lang="en-US" sz="2200" dirty="0">
                <a:solidFill>
                  <a:schemeClr val="bg2">
                    <a:lumMod val="60000"/>
                    <a:lumOff val="40000"/>
                  </a:schemeClr>
                </a:solidFill>
              </a:rPr>
              <a:t>    &lt;</a:t>
            </a:r>
            <a:r>
              <a:rPr lang="en-US" sz="2200" b="1" dirty="0" err="1">
                <a:solidFill>
                  <a:schemeClr val="bg2">
                    <a:lumMod val="60000"/>
                    <a:lumOff val="40000"/>
                  </a:schemeClr>
                </a:solidFill>
              </a:rPr>
              <a:t>beschikbaar</a:t>
            </a:r>
            <a:r>
              <a:rPr lang="en-US" sz="2200" dirty="0">
                <a:solidFill>
                  <a:schemeClr val="bg2">
                    <a:lumMod val="60000"/>
                    <a:lumOff val="40000"/>
                  </a:schemeClr>
                </a:solidFill>
              </a:rPr>
              <a:t>&gt;1&lt;/</a:t>
            </a:r>
            <a:r>
              <a:rPr lang="en-US" sz="2200" b="1" dirty="0" err="1">
                <a:solidFill>
                  <a:schemeClr val="bg2">
                    <a:lumMod val="60000"/>
                    <a:lumOff val="40000"/>
                  </a:schemeClr>
                </a:solidFill>
              </a:rPr>
              <a:t>beschikbaar</a:t>
            </a:r>
            <a:r>
              <a:rPr lang="en-US" sz="2200" dirty="0">
                <a:solidFill>
                  <a:schemeClr val="bg2">
                    <a:lumMod val="60000"/>
                    <a:lumOff val="40000"/>
                  </a:schemeClr>
                </a:solidFill>
              </a:rPr>
              <a:t>&gt;</a:t>
            </a:r>
            <a:endParaRPr lang="en-US" sz="2200" dirty="0">
              <a:solidFill>
                <a:schemeClr val="bg2">
                  <a:lumMod val="60000"/>
                  <a:lumOff val="40000"/>
                </a:schemeClr>
              </a:solidFill>
              <a:cs typeface="Calibri"/>
            </a:endParaRPr>
          </a:p>
          <a:p>
            <a:pPr lvl="1">
              <a:buClr>
                <a:srgbClr val="DC8830"/>
              </a:buClr>
            </a:pPr>
            <a:endParaRPr lang="en-US" dirty="0">
              <a:cs typeface="Calibri"/>
            </a:endParaRPr>
          </a:p>
        </p:txBody>
      </p:sp>
    </p:spTree>
    <p:extLst>
      <p:ext uri="{BB962C8B-B14F-4D97-AF65-F5344CB8AC3E}">
        <p14:creationId xmlns:p14="http://schemas.microsoft.com/office/powerpoint/2010/main" val="2642845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XML with dynamic traffic data</a:t>
            </a:r>
          </a:p>
          <a:p>
            <a:pPr lvl="1">
              <a:buClr>
                <a:srgbClr val="DC8830"/>
              </a:buClr>
            </a:pPr>
            <a:r>
              <a:rPr lang="en-US" sz="2200" dirty="0"/>
              <a:t>&lt;</a:t>
            </a:r>
            <a:r>
              <a:rPr lang="en-US" sz="2200" b="1" dirty="0" err="1"/>
              <a:t>meetdata</a:t>
            </a:r>
            <a:r>
              <a:rPr lang="en-US" sz="2200" b="1" dirty="0"/>
              <a:t> </a:t>
            </a:r>
            <a:r>
              <a:rPr lang="en-US" sz="2200" b="1" dirty="0" err="1"/>
              <a:t>klasse_id</a:t>
            </a:r>
            <a:r>
              <a:rPr lang="en-US" sz="2200" b="1" dirty="0"/>
              <a:t>="4"</a:t>
            </a:r>
            <a:r>
              <a:rPr lang="en-US" sz="2200" dirty="0"/>
              <a:t>&gt;</a:t>
            </a:r>
            <a:br>
              <a:rPr lang="en-US" sz="2200" dirty="0"/>
            </a:br>
            <a:r>
              <a:rPr lang="en-US" sz="2200" dirty="0"/>
              <a:t>    &lt;</a:t>
            </a:r>
            <a:r>
              <a:rPr lang="en-US" sz="2200" b="1" dirty="0" err="1"/>
              <a:t>verkeersintensiteit</a:t>
            </a:r>
            <a:r>
              <a:rPr lang="en-US" sz="2200" dirty="0"/>
              <a:t>&gt;2&lt;/</a:t>
            </a:r>
            <a:r>
              <a:rPr lang="en-US" sz="2200" b="1" dirty="0" err="1"/>
              <a:t>verkeersintensiteit</a:t>
            </a:r>
            <a:r>
              <a:rPr lang="en-US" sz="2200" dirty="0"/>
              <a:t>&gt;</a:t>
            </a:r>
            <a:br>
              <a:rPr lang="en-US" sz="2200" dirty="0"/>
            </a:br>
            <a:r>
              <a:rPr lang="en-US" sz="2200" dirty="0"/>
              <a:t>    &lt;</a:t>
            </a:r>
            <a:r>
              <a:rPr lang="en-US" sz="2200" b="1" dirty="0" err="1"/>
              <a:t>voertuigsnelheid_rekenkundig</a:t>
            </a:r>
            <a:r>
              <a:rPr lang="en-US" sz="2200" dirty="0"/>
              <a:t>&gt;60&lt;/</a:t>
            </a:r>
            <a:r>
              <a:rPr lang="en-US" sz="2200" b="1" dirty="0" err="1"/>
              <a:t>voertuigsnelheid_rekenkundig</a:t>
            </a:r>
            <a:r>
              <a:rPr lang="en-US" sz="2200" dirty="0"/>
              <a:t>&gt;</a:t>
            </a:r>
            <a:br>
              <a:rPr lang="en-US" sz="2200" dirty="0"/>
            </a:br>
            <a:r>
              <a:rPr lang="en-US" sz="2200" dirty="0"/>
              <a:t>    </a:t>
            </a:r>
            <a:r>
              <a:rPr lang="en-US" sz="2200" dirty="0">
                <a:solidFill>
                  <a:schemeClr val="tx2">
                    <a:lumMod val="75000"/>
                  </a:schemeClr>
                </a:solidFill>
              </a:rPr>
              <a:t>&lt;</a:t>
            </a:r>
            <a:r>
              <a:rPr lang="en-US" sz="2200" b="1" dirty="0" err="1">
                <a:solidFill>
                  <a:schemeClr val="tx2">
                    <a:lumMod val="75000"/>
                  </a:schemeClr>
                </a:solidFill>
              </a:rPr>
              <a:t>voertuigsnelheid_harmonisch</a:t>
            </a:r>
            <a:r>
              <a:rPr lang="en-US" sz="2200" dirty="0">
                <a:solidFill>
                  <a:schemeClr val="tx2">
                    <a:lumMod val="75000"/>
                  </a:schemeClr>
                </a:solidFill>
              </a:rPr>
              <a:t>&gt;59&lt;/</a:t>
            </a:r>
            <a:r>
              <a:rPr lang="en-US" sz="2200" b="1" dirty="0" err="1">
                <a:solidFill>
                  <a:schemeClr val="tx2">
                    <a:lumMod val="75000"/>
                  </a:schemeClr>
                </a:solidFill>
              </a:rPr>
              <a:t>voertuigsnelheid_harmonisch</a:t>
            </a:r>
            <a:r>
              <a:rPr lang="en-US" sz="2200" dirty="0">
                <a:solidFill>
                  <a:schemeClr val="tx2">
                    <a:lumMod val="75000"/>
                  </a:schemeClr>
                </a:solidFill>
              </a:rPr>
              <a:t>&gt;</a:t>
            </a:r>
            <a:br>
              <a:rPr lang="en-US" sz="2200" dirty="0">
                <a:solidFill>
                  <a:schemeClr val="tx2">
                    <a:lumMod val="75000"/>
                  </a:schemeClr>
                </a:solidFill>
              </a:rPr>
            </a:br>
            <a:r>
              <a:rPr lang="en-US" sz="2200" dirty="0"/>
              <a:t>&lt;/</a:t>
            </a:r>
            <a:r>
              <a:rPr lang="en-US" sz="2200" b="1" dirty="0" err="1"/>
              <a:t>meetdata</a:t>
            </a:r>
            <a:r>
              <a:rPr lang="en-US" sz="2200" dirty="0"/>
              <a:t>&gt;</a:t>
            </a:r>
            <a:endParaRPr lang="en-US" sz="2200" dirty="0">
              <a:cs typeface="Calibri"/>
            </a:endParaRPr>
          </a:p>
        </p:txBody>
      </p:sp>
    </p:spTree>
    <p:extLst>
      <p:ext uri="{BB962C8B-B14F-4D97-AF65-F5344CB8AC3E}">
        <p14:creationId xmlns:p14="http://schemas.microsoft.com/office/powerpoint/2010/main" val="2280956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fontScale="92500" lnSpcReduction="20000"/>
          </a:bodyPr>
          <a:lstStyle/>
          <a:p>
            <a:pPr>
              <a:buClr>
                <a:srgbClr val="DC8830"/>
              </a:buClr>
            </a:pPr>
            <a:r>
              <a:rPr lang="en-US" dirty="0">
                <a:solidFill>
                  <a:schemeClr val="bg2"/>
                </a:solidFill>
                <a:cs typeface="Calibri"/>
              </a:rPr>
              <a:t>XML with dynamic traffic data</a:t>
            </a:r>
          </a:p>
          <a:p>
            <a:pPr lvl="1">
              <a:buClr>
                <a:srgbClr val="DC8830"/>
              </a:buClr>
            </a:pPr>
            <a:r>
              <a:rPr lang="en-US" i="1" dirty="0"/>
              <a:t>/*</a:t>
            </a:r>
            <a:br>
              <a:rPr lang="en-US" i="1" dirty="0"/>
            </a:br>
            <a:r>
              <a:rPr lang="en-US" i="1" dirty="0"/>
              <a:t>Note: the vehicle class MOTO(1),</a:t>
            </a:r>
            <a:br>
              <a:rPr lang="en-US" i="1" dirty="0"/>
            </a:br>
            <a:r>
              <a:rPr lang="en-US" i="1" dirty="0"/>
              <a:t> does not provide reliable data.</a:t>
            </a:r>
            <a:br>
              <a:rPr lang="en-US" i="1" dirty="0"/>
            </a:br>
            <a:r>
              <a:rPr lang="en-US" i="1" dirty="0"/>
              <a:t> */</a:t>
            </a:r>
            <a:br>
              <a:rPr lang="en-US" i="1" dirty="0"/>
            </a:br>
            <a:r>
              <a:rPr lang="en-US" b="1" i="1" dirty="0"/>
              <a:t>MOTO</a:t>
            </a:r>
            <a:r>
              <a:rPr lang="en-US" dirty="0"/>
              <a:t>(1),</a:t>
            </a:r>
            <a:br>
              <a:rPr lang="en-US" dirty="0"/>
            </a:br>
            <a:r>
              <a:rPr lang="en-US" b="1" i="1" dirty="0"/>
              <a:t>CAR</a:t>
            </a:r>
            <a:r>
              <a:rPr lang="en-US" dirty="0"/>
              <a:t>(2),</a:t>
            </a:r>
            <a:br>
              <a:rPr lang="en-US" dirty="0"/>
            </a:br>
            <a:r>
              <a:rPr lang="en-US" b="1" i="1" dirty="0"/>
              <a:t>CAMIONET</a:t>
            </a:r>
            <a:r>
              <a:rPr lang="en-US" dirty="0"/>
              <a:t>(3), // a VAN</a:t>
            </a:r>
            <a:br>
              <a:rPr lang="en-US" dirty="0"/>
            </a:br>
            <a:r>
              <a:rPr lang="en-US" b="1" i="1" dirty="0"/>
              <a:t>RIGGID_LORRIES</a:t>
            </a:r>
            <a:r>
              <a:rPr lang="en-US" dirty="0"/>
              <a:t>(4),</a:t>
            </a:r>
            <a:br>
              <a:rPr lang="en-US" dirty="0"/>
            </a:br>
            <a:r>
              <a:rPr lang="en-US" b="1" i="1" dirty="0"/>
              <a:t>TRUCK_OR_BUS</a:t>
            </a:r>
            <a:r>
              <a:rPr lang="en-US" dirty="0"/>
              <a:t>(5),</a:t>
            </a:r>
            <a:br>
              <a:rPr lang="en-US" dirty="0"/>
            </a:br>
            <a:r>
              <a:rPr lang="en-US" b="1" i="1" dirty="0"/>
              <a:t>UNKNOWN</a:t>
            </a:r>
            <a:r>
              <a:rPr lang="en-US" dirty="0"/>
              <a:t>(0);</a:t>
            </a:r>
            <a:endParaRPr lang="en-US" dirty="0">
              <a:cs typeface="Calibri"/>
            </a:endParaRPr>
          </a:p>
        </p:txBody>
      </p:sp>
    </p:spTree>
    <p:extLst>
      <p:ext uri="{BB962C8B-B14F-4D97-AF65-F5344CB8AC3E}">
        <p14:creationId xmlns:p14="http://schemas.microsoft.com/office/powerpoint/2010/main" val="880893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XML with dynamic traffic data</a:t>
            </a:r>
          </a:p>
          <a:p>
            <a:pPr lvl="1">
              <a:buClr>
                <a:srgbClr val="DC8830"/>
              </a:buClr>
            </a:pPr>
            <a:r>
              <a:rPr lang="en-US" sz="2200" dirty="0"/>
              <a:t>&lt;</a:t>
            </a:r>
            <a:r>
              <a:rPr lang="en-US" sz="2200" b="1" dirty="0" err="1"/>
              <a:t>meetdata</a:t>
            </a:r>
            <a:r>
              <a:rPr lang="en-US" sz="2200" b="1" dirty="0"/>
              <a:t> </a:t>
            </a:r>
            <a:r>
              <a:rPr lang="en-US" sz="2200" b="1" dirty="0" err="1"/>
              <a:t>klasse_id</a:t>
            </a:r>
            <a:r>
              <a:rPr lang="en-US" sz="2200" b="1" dirty="0"/>
              <a:t>="3"</a:t>
            </a:r>
            <a:r>
              <a:rPr lang="en-US" sz="2200" dirty="0"/>
              <a:t>&gt;</a:t>
            </a:r>
            <a:br>
              <a:rPr lang="en-US" sz="2200" dirty="0"/>
            </a:br>
            <a:r>
              <a:rPr lang="en-US" sz="2200" dirty="0"/>
              <a:t>    &lt;</a:t>
            </a:r>
            <a:r>
              <a:rPr lang="en-US" sz="2200" b="1" dirty="0" err="1"/>
              <a:t>verkeersintensiteit</a:t>
            </a:r>
            <a:r>
              <a:rPr lang="en-US" sz="2200" dirty="0"/>
              <a:t>&gt;0&lt;/</a:t>
            </a:r>
            <a:r>
              <a:rPr lang="en-US" sz="2200" b="1" dirty="0" err="1"/>
              <a:t>verkeersintensiteit</a:t>
            </a:r>
            <a:r>
              <a:rPr lang="en-US" sz="2200" dirty="0"/>
              <a:t>&gt;</a:t>
            </a:r>
            <a:br>
              <a:rPr lang="en-US" sz="2200" dirty="0"/>
            </a:br>
            <a:r>
              <a:rPr lang="en-US" sz="2200" dirty="0"/>
              <a:t>    &lt;</a:t>
            </a:r>
            <a:r>
              <a:rPr lang="en-US" sz="2200" b="1" dirty="0" err="1"/>
              <a:t>voertuigsnelheid_rekenkundig</a:t>
            </a:r>
            <a:r>
              <a:rPr lang="en-US" sz="2200" dirty="0"/>
              <a:t>&gt;0&lt;/</a:t>
            </a:r>
            <a:r>
              <a:rPr lang="en-US" sz="2200" b="1" dirty="0" err="1"/>
              <a:t>voertuigsnelheid_rekenkundig</a:t>
            </a:r>
            <a:r>
              <a:rPr lang="en-US" sz="2200" dirty="0"/>
              <a:t>&gt;</a:t>
            </a:r>
            <a:br>
              <a:rPr lang="en-US" sz="2200" dirty="0"/>
            </a:br>
            <a:r>
              <a:rPr lang="en-US" sz="2200" dirty="0"/>
              <a:t>    &lt;</a:t>
            </a:r>
            <a:r>
              <a:rPr lang="en-US" sz="2200" b="1" dirty="0" err="1"/>
              <a:t>voertuigsnelheid_harmonisch</a:t>
            </a:r>
            <a:r>
              <a:rPr lang="en-US" sz="2200" dirty="0"/>
              <a:t>&gt;252&lt;/</a:t>
            </a:r>
            <a:r>
              <a:rPr lang="en-US" sz="2200" b="1" dirty="0" err="1"/>
              <a:t>voertuigsnelheid_harmonisch</a:t>
            </a:r>
            <a:r>
              <a:rPr lang="en-US" sz="2200" dirty="0"/>
              <a:t>&gt;</a:t>
            </a:r>
            <a:br>
              <a:rPr lang="en-US" sz="2200" dirty="0"/>
            </a:br>
            <a:r>
              <a:rPr lang="en-US" sz="2200" dirty="0"/>
              <a:t>&lt;/</a:t>
            </a:r>
            <a:r>
              <a:rPr lang="en-US" sz="2200" b="1" dirty="0" err="1"/>
              <a:t>meetdata</a:t>
            </a:r>
            <a:r>
              <a:rPr lang="en-US" sz="2200" dirty="0"/>
              <a:t>&gt;</a:t>
            </a:r>
            <a:endParaRPr lang="en-US" sz="2200" dirty="0">
              <a:cs typeface="Calibri"/>
            </a:endParaRPr>
          </a:p>
        </p:txBody>
      </p:sp>
    </p:spTree>
    <p:extLst>
      <p:ext uri="{BB962C8B-B14F-4D97-AF65-F5344CB8AC3E}">
        <p14:creationId xmlns:p14="http://schemas.microsoft.com/office/powerpoint/2010/main" val="1600439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 Some Lessons</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Think about the language</a:t>
            </a:r>
          </a:p>
          <a:p>
            <a:pPr marL="0" indent="0">
              <a:buClr>
                <a:srgbClr val="DC8830"/>
              </a:buClr>
              <a:buNone/>
            </a:pPr>
            <a:endParaRPr lang="en-US" dirty="0">
              <a:solidFill>
                <a:schemeClr val="bg2"/>
              </a:solidFill>
              <a:cs typeface="Calibri"/>
            </a:endParaRPr>
          </a:p>
          <a:p>
            <a:pPr>
              <a:buClr>
                <a:srgbClr val="DC8830"/>
              </a:buClr>
            </a:pPr>
            <a:r>
              <a:rPr lang="en-US" dirty="0">
                <a:solidFill>
                  <a:schemeClr val="bg2"/>
                </a:solidFill>
                <a:cs typeface="Calibri"/>
              </a:rPr>
              <a:t>Think about the values you are going to output</a:t>
            </a:r>
          </a:p>
          <a:p>
            <a:pPr lvl="1">
              <a:buClr>
                <a:srgbClr val="DC8830"/>
              </a:buClr>
            </a:pPr>
            <a:r>
              <a:rPr lang="en-US" dirty="0">
                <a:solidFill>
                  <a:schemeClr val="bg2"/>
                </a:solidFill>
                <a:cs typeface="Calibri"/>
              </a:rPr>
              <a:t>252 when no readings</a:t>
            </a:r>
          </a:p>
          <a:p>
            <a:pPr lvl="1">
              <a:buClr>
                <a:srgbClr val="DC8830"/>
              </a:buClr>
            </a:pPr>
            <a:r>
              <a:rPr lang="en-US" dirty="0">
                <a:solidFill>
                  <a:schemeClr val="bg2"/>
                </a:solidFill>
                <a:cs typeface="Calibri"/>
              </a:rPr>
              <a:t>254 when an error occurred</a:t>
            </a:r>
          </a:p>
          <a:p>
            <a:pPr marL="0" indent="0">
              <a:buClr>
                <a:srgbClr val="DC8830"/>
              </a:buClr>
              <a:buNone/>
            </a:pPr>
            <a:endParaRPr lang="en-US" dirty="0">
              <a:solidFill>
                <a:srgbClr val="DC8830"/>
              </a:solidFill>
              <a:cs typeface="Calibri"/>
            </a:endParaRPr>
          </a:p>
          <a:p>
            <a:pPr marL="596900" lvl="1" indent="0">
              <a:buClr>
                <a:srgbClr val="DC8830"/>
              </a:buClr>
              <a:buNone/>
            </a:pPr>
            <a:endParaRPr lang="en-US" dirty="0">
              <a:solidFill>
                <a:srgbClr val="DC8830"/>
              </a:solidFill>
              <a:cs typeface="Calibri"/>
            </a:endParaRPr>
          </a:p>
          <a:p>
            <a:pPr lvl="1">
              <a:buClr>
                <a:srgbClr val="DC8830"/>
              </a:buClr>
            </a:pPr>
            <a:endParaRPr lang="en-US" dirty="0">
              <a:solidFill>
                <a:srgbClr val="DC8830"/>
              </a:solidFill>
              <a:cs typeface="Calibri"/>
            </a:endParaRPr>
          </a:p>
        </p:txBody>
      </p:sp>
    </p:spTree>
    <p:extLst>
      <p:ext uri="{BB962C8B-B14F-4D97-AF65-F5344CB8AC3E}">
        <p14:creationId xmlns:p14="http://schemas.microsoft.com/office/powerpoint/2010/main" val="1582139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C537B44-8A9D-2E40-BBCF-A63768B4A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157" y="0"/>
            <a:ext cx="9153686" cy="6857999"/>
          </a:xfrm>
          <a:prstGeom prst="rect">
            <a:avLst/>
          </a:prstGeom>
        </p:spPr>
      </p:pic>
      <p:pic>
        <p:nvPicPr>
          <p:cNvPr id="17" name="Picture 16">
            <a:extLst>
              <a:ext uri="{FF2B5EF4-FFF2-40B4-BE49-F238E27FC236}">
                <a16:creationId xmlns:a16="http://schemas.microsoft.com/office/drawing/2014/main" id="{519E094A-6010-C548-852E-2F95BAA66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157" y="0"/>
            <a:ext cx="9153686" cy="6857999"/>
          </a:xfrm>
          <a:prstGeom prst="rect">
            <a:avLst/>
          </a:prstGeom>
        </p:spPr>
      </p:pic>
      <p:pic>
        <p:nvPicPr>
          <p:cNvPr id="19" name="Picture 18">
            <a:extLst>
              <a:ext uri="{FF2B5EF4-FFF2-40B4-BE49-F238E27FC236}">
                <a16:creationId xmlns:a16="http://schemas.microsoft.com/office/drawing/2014/main" id="{EB632A2E-29C1-184D-85F1-2B86882E9A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9157" y="0"/>
            <a:ext cx="9153686" cy="6857999"/>
          </a:xfrm>
          <a:prstGeom prst="rect">
            <a:avLst/>
          </a:prstGeom>
        </p:spPr>
      </p:pic>
      <p:sp>
        <p:nvSpPr>
          <p:cNvPr id="20" name="Title 1">
            <a:extLst>
              <a:ext uri="{FF2B5EF4-FFF2-40B4-BE49-F238E27FC236}">
                <a16:creationId xmlns:a16="http://schemas.microsoft.com/office/drawing/2014/main" id="{E6BB7252-CD38-414B-BDAB-0E9678A0AE7E}"/>
              </a:ext>
            </a:extLst>
          </p:cNvPr>
          <p:cNvSpPr>
            <a:spLocks noGrp="1"/>
          </p:cNvSpPr>
          <p:nvPr>
            <p:ph type="title"/>
          </p:nvPr>
        </p:nvSpPr>
        <p:spPr/>
        <p:txBody>
          <a:bodyPr/>
          <a:lstStyle/>
          <a:p>
            <a:r>
              <a:rPr lang="en-US" b="1">
                <a:solidFill>
                  <a:srgbClr val="DC8830"/>
                </a:solidFill>
                <a:cs typeface="Calibri Light"/>
              </a:rPr>
              <a:t>How</a:t>
            </a:r>
            <a:endParaRPr lang="en-US">
              <a:solidFill>
                <a:srgbClr val="DC8830"/>
              </a:solidFill>
            </a:endParaRPr>
          </a:p>
        </p:txBody>
      </p:sp>
    </p:spTree>
    <p:extLst>
      <p:ext uri="{BB962C8B-B14F-4D97-AF65-F5344CB8AC3E}">
        <p14:creationId xmlns:p14="http://schemas.microsoft.com/office/powerpoint/2010/main" val="183353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How</a:t>
            </a:r>
            <a:endParaRPr lang="en-US">
              <a:solidFill>
                <a:srgbClr val="DC8830"/>
              </a:solidFill>
            </a:endParaRPr>
          </a:p>
        </p:txBody>
      </p:sp>
      <p:pic>
        <p:nvPicPr>
          <p:cNvPr id="6" name="Picture 5">
            <a:extLst>
              <a:ext uri="{FF2B5EF4-FFF2-40B4-BE49-F238E27FC236}">
                <a16:creationId xmlns:a16="http://schemas.microsoft.com/office/drawing/2014/main" id="{15236889-4AA9-F445-A140-F95EFA549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157" y="0"/>
            <a:ext cx="9153686" cy="6858000"/>
          </a:xfrm>
          <a:prstGeom prst="rect">
            <a:avLst/>
          </a:prstGeom>
        </p:spPr>
      </p:pic>
      <p:pic>
        <p:nvPicPr>
          <p:cNvPr id="8" name="Picture 7">
            <a:extLst>
              <a:ext uri="{FF2B5EF4-FFF2-40B4-BE49-F238E27FC236}">
                <a16:creationId xmlns:a16="http://schemas.microsoft.com/office/drawing/2014/main" id="{CDD4FCF9-C20C-CA4D-AFA7-D585AB775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157" y="0"/>
            <a:ext cx="9153686" cy="6858000"/>
          </a:xfrm>
          <a:prstGeom prst="rect">
            <a:avLst/>
          </a:prstGeom>
        </p:spPr>
      </p:pic>
      <p:pic>
        <p:nvPicPr>
          <p:cNvPr id="10" name="Picture 9">
            <a:extLst>
              <a:ext uri="{FF2B5EF4-FFF2-40B4-BE49-F238E27FC236}">
                <a16:creationId xmlns:a16="http://schemas.microsoft.com/office/drawing/2014/main" id="{2767DED4-6931-294C-B128-00F1F02937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157" y="0"/>
            <a:ext cx="9153686" cy="6858000"/>
          </a:xfrm>
          <a:prstGeom prst="rect">
            <a:avLst/>
          </a:prstGeom>
        </p:spPr>
      </p:pic>
      <p:pic>
        <p:nvPicPr>
          <p:cNvPr id="12" name="Picture 11">
            <a:extLst>
              <a:ext uri="{FF2B5EF4-FFF2-40B4-BE49-F238E27FC236}">
                <a16:creationId xmlns:a16="http://schemas.microsoft.com/office/drawing/2014/main" id="{97DB4516-1646-664A-8FCD-63A694185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9157" y="0"/>
            <a:ext cx="9153686" cy="6857999"/>
          </a:xfrm>
          <a:prstGeom prst="rect">
            <a:avLst/>
          </a:prstGeom>
        </p:spPr>
      </p:pic>
    </p:spTree>
    <p:extLst>
      <p:ext uri="{BB962C8B-B14F-4D97-AF65-F5344CB8AC3E}">
        <p14:creationId xmlns:p14="http://schemas.microsoft.com/office/powerpoint/2010/main" val="386313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lab2</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1813762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2: Send events to Kafka - Imperative</a:t>
            </a:r>
            <a:endParaRPr lang="en-US" dirty="0">
              <a:solidFill>
                <a:srgbClr val="DC8830"/>
              </a:solidFill>
            </a:endParaRPr>
          </a:p>
        </p:txBody>
      </p:sp>
      <p:sp>
        <p:nvSpPr>
          <p:cNvPr id="7" name="Content Placeholder 2">
            <a:extLst>
              <a:ext uri="{FF2B5EF4-FFF2-40B4-BE49-F238E27FC236}">
                <a16:creationId xmlns:a16="http://schemas.microsoft.com/office/drawing/2014/main" id="{AAF3CF9C-BE76-8249-A532-DBB202B562D3}"/>
              </a:ext>
            </a:extLst>
          </p:cNvPr>
          <p:cNvSpPr>
            <a:spLocks noGrp="1"/>
          </p:cNvSpPr>
          <p:nvPr>
            <p:ph idx="1"/>
          </p:nvPr>
        </p:nvSpPr>
        <p:spPr>
          <a:xfrm>
            <a:off x="415600" y="1536633"/>
            <a:ext cx="11360800" cy="4555200"/>
          </a:xfrm>
        </p:spPr>
        <p:txBody>
          <a:bodyPr vert="horz" lIns="91440" tIns="45720" rIns="91440" bIns="45720" rtlCol="0" anchor="t">
            <a:normAutofit/>
          </a:bodyPr>
          <a:lstStyle/>
          <a:p>
            <a:pPr>
              <a:lnSpc>
                <a:spcPct val="150000"/>
              </a:lnSpc>
              <a:buClr>
                <a:srgbClr val="DC8830"/>
              </a:buClr>
            </a:pPr>
            <a:r>
              <a:rPr lang="en-US" dirty="0">
                <a:solidFill>
                  <a:schemeClr val="bg2"/>
                </a:solidFill>
                <a:cs typeface="Calibri"/>
              </a:rPr>
              <a:t>Dependencies</a:t>
            </a:r>
          </a:p>
          <a:p>
            <a:pPr lvl="1">
              <a:lnSpc>
                <a:spcPct val="110000"/>
              </a:lnSpc>
              <a:buClr>
                <a:srgbClr val="DC8830"/>
              </a:buClr>
            </a:pPr>
            <a:r>
              <a:rPr lang="en-US" dirty="0">
                <a:solidFill>
                  <a:schemeClr val="bg2"/>
                </a:solidFill>
                <a:cs typeface="Calibri"/>
              </a:rPr>
              <a:t>spring-cloud-starter-stream-</a:t>
            </a:r>
            <a:r>
              <a:rPr lang="en-US" dirty="0" err="1">
                <a:solidFill>
                  <a:schemeClr val="bg2"/>
                </a:solidFill>
                <a:cs typeface="Calibri"/>
              </a:rPr>
              <a:t>kafka</a:t>
            </a:r>
            <a:endParaRPr lang="en-US" dirty="0">
              <a:solidFill>
                <a:schemeClr val="bg2"/>
              </a:solidFill>
              <a:cs typeface="Calibri"/>
            </a:endParaRPr>
          </a:p>
          <a:p>
            <a:pPr>
              <a:lnSpc>
                <a:spcPct val="150000"/>
              </a:lnSpc>
              <a:buClr>
                <a:srgbClr val="DC8830"/>
              </a:buClr>
            </a:pPr>
            <a:r>
              <a:rPr lang="en-US" dirty="0">
                <a:solidFill>
                  <a:schemeClr val="bg2"/>
                </a:solidFill>
                <a:cs typeface="Calibri"/>
              </a:rPr>
              <a:t>Added @</a:t>
            </a:r>
            <a:r>
              <a:rPr lang="en-US" dirty="0" err="1">
                <a:solidFill>
                  <a:schemeClr val="bg2"/>
                </a:solidFill>
                <a:cs typeface="Calibri"/>
              </a:rPr>
              <a:t>EnableBinding</a:t>
            </a:r>
            <a:endParaRPr lang="en-US" dirty="0">
              <a:solidFill>
                <a:schemeClr val="bg2"/>
              </a:solidFill>
              <a:cs typeface="Calibri"/>
            </a:endParaRPr>
          </a:p>
          <a:p>
            <a:pPr>
              <a:lnSpc>
                <a:spcPct val="150000"/>
              </a:lnSpc>
              <a:buClr>
                <a:srgbClr val="DC8830"/>
              </a:buClr>
            </a:pPr>
            <a:r>
              <a:rPr lang="en-US" dirty="0">
                <a:solidFill>
                  <a:schemeClr val="bg2"/>
                </a:solidFill>
                <a:cs typeface="Calibri"/>
              </a:rPr>
              <a:t>Properties:</a:t>
            </a:r>
          </a:p>
          <a:p>
            <a:pPr lvl="1">
              <a:lnSpc>
                <a:spcPct val="100000"/>
              </a:lnSpc>
              <a:buClr>
                <a:srgbClr val="DC8830"/>
              </a:buClr>
            </a:pPr>
            <a:r>
              <a:rPr lang="en-US" dirty="0" err="1">
                <a:solidFill>
                  <a:schemeClr val="bg2"/>
                </a:solidFill>
                <a:ea typeface="Calibri Regular"/>
                <a:cs typeface="Calibri"/>
              </a:rPr>
              <a:t>spring.cloud.stream.bindings.output.destination</a:t>
            </a:r>
            <a:r>
              <a:rPr lang="en-US" dirty="0">
                <a:solidFill>
                  <a:schemeClr val="bg2"/>
                </a:solidFill>
                <a:ea typeface="Calibri Regular"/>
                <a:cs typeface="Calibri"/>
              </a:rPr>
              <a:t>=traffic-data</a:t>
            </a:r>
          </a:p>
        </p:txBody>
      </p:sp>
    </p:spTree>
    <p:extLst>
      <p:ext uri="{BB962C8B-B14F-4D97-AF65-F5344CB8AC3E}">
        <p14:creationId xmlns:p14="http://schemas.microsoft.com/office/powerpoint/2010/main" val="256946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Some terms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Brokers</a:t>
            </a:r>
          </a:p>
          <a:p>
            <a:r>
              <a:rPr lang="en-GB" dirty="0"/>
              <a:t>Controller</a:t>
            </a:r>
          </a:p>
          <a:p>
            <a:r>
              <a:rPr lang="en-GB" dirty="0"/>
              <a:t>Zookeeper</a:t>
            </a:r>
          </a:p>
          <a:p>
            <a:r>
              <a:rPr lang="en-GB" dirty="0"/>
              <a:t>Partitions</a:t>
            </a:r>
          </a:p>
          <a:p>
            <a:r>
              <a:rPr lang="en-GB" dirty="0"/>
              <a:t>Replicas</a:t>
            </a:r>
          </a:p>
          <a:p>
            <a:r>
              <a:rPr lang="en-GB" dirty="0"/>
              <a:t>Producers</a:t>
            </a:r>
          </a:p>
          <a:p>
            <a:r>
              <a:rPr lang="en-GB" dirty="0"/>
              <a:t>Consumers</a:t>
            </a:r>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pic>
        <p:nvPicPr>
          <p:cNvPr id="7170" name="Picture 2" descr="من ناحية رسم كارتون الأولاد سؤال خريطة مجانية, شخص, مشوش, مشكلة التفكير PNG  وملف PSD للتحميل مجانا | Cartoon clip art, This or that questions, How to  draw hands">
            <a:extLst>
              <a:ext uri="{FF2B5EF4-FFF2-40B4-BE49-F238E27FC236}">
                <a16:creationId xmlns:a16="http://schemas.microsoft.com/office/drawing/2014/main" id="{D50FD24A-3A3A-1E44-8355-E6F352D35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400" y="1356967"/>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666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2: Send events to Kafka</a:t>
            </a:r>
            <a:endParaRPr lang="en-US" dirty="0">
              <a:solidFill>
                <a:srgbClr val="DC8830"/>
              </a:solidFill>
            </a:endParaRPr>
          </a:p>
        </p:txBody>
      </p:sp>
      <p:sp>
        <p:nvSpPr>
          <p:cNvPr id="7" name="Content Placeholder 2">
            <a:extLst>
              <a:ext uri="{FF2B5EF4-FFF2-40B4-BE49-F238E27FC236}">
                <a16:creationId xmlns:a16="http://schemas.microsoft.com/office/drawing/2014/main" id="{AAF3CF9C-BE76-8249-A532-DBB202B562D3}"/>
              </a:ext>
            </a:extLst>
          </p:cNvPr>
          <p:cNvSpPr>
            <a:spLocks noGrp="1"/>
          </p:cNvSpPr>
          <p:nvPr>
            <p:ph idx="1"/>
          </p:nvPr>
        </p:nvSpPr>
        <p:spPr>
          <a:xfrm>
            <a:off x="415600" y="1536633"/>
            <a:ext cx="11360800" cy="4555200"/>
          </a:xfrm>
        </p:spPr>
        <p:txBody>
          <a:bodyPr vert="horz" lIns="91440" tIns="45720" rIns="91440" bIns="45720" rtlCol="0" anchor="t">
            <a:normAutofit/>
          </a:bodyPr>
          <a:lstStyle/>
          <a:p>
            <a:pPr>
              <a:lnSpc>
                <a:spcPct val="150000"/>
              </a:lnSpc>
              <a:buClr>
                <a:srgbClr val="DC8830"/>
              </a:buClr>
            </a:pPr>
            <a:r>
              <a:rPr lang="en-US" dirty="0">
                <a:solidFill>
                  <a:schemeClr val="bg2"/>
                </a:solidFill>
                <a:ea typeface="Calibri Regular"/>
                <a:cs typeface="Calibri"/>
              </a:rPr>
              <a:t>Don’t use @Scheduling for use cases like this in production</a:t>
            </a:r>
          </a:p>
          <a:p>
            <a:pPr lvl="1">
              <a:lnSpc>
                <a:spcPct val="150000"/>
              </a:lnSpc>
              <a:buClr>
                <a:srgbClr val="DC8830"/>
              </a:buClr>
            </a:pPr>
            <a:r>
              <a:rPr lang="en-US" dirty="0">
                <a:solidFill>
                  <a:schemeClr val="bg2"/>
                </a:solidFill>
                <a:ea typeface="Calibri Regular"/>
                <a:cs typeface="Calibri"/>
              </a:rPr>
              <a:t>Bad practice, use batch jobs: </a:t>
            </a:r>
            <a:r>
              <a:rPr lang="en-US" dirty="0" err="1">
                <a:solidFill>
                  <a:schemeClr val="bg2"/>
                </a:solidFill>
                <a:ea typeface="Calibri Regular"/>
                <a:cs typeface="Calibri"/>
              </a:rPr>
              <a:t>eg.</a:t>
            </a:r>
            <a:r>
              <a:rPr lang="en-US" dirty="0">
                <a:solidFill>
                  <a:schemeClr val="bg2"/>
                </a:solidFill>
                <a:ea typeface="Calibri Regular"/>
                <a:cs typeface="Calibri"/>
              </a:rPr>
              <a:t> Spring Cloud Task or K8s </a:t>
            </a:r>
            <a:r>
              <a:rPr lang="en-US" dirty="0" err="1">
                <a:solidFill>
                  <a:schemeClr val="bg2"/>
                </a:solidFill>
                <a:ea typeface="Calibri Regular"/>
                <a:cs typeface="Calibri"/>
              </a:rPr>
              <a:t>CronJob</a:t>
            </a:r>
            <a:r>
              <a:rPr lang="en-US" dirty="0">
                <a:solidFill>
                  <a:schemeClr val="bg2"/>
                </a:solidFill>
                <a:ea typeface="Calibri Regular"/>
                <a:cs typeface="Calibri"/>
              </a:rPr>
              <a:t>!</a:t>
            </a:r>
          </a:p>
        </p:txBody>
      </p:sp>
    </p:spTree>
    <p:extLst>
      <p:ext uri="{BB962C8B-B14F-4D97-AF65-F5344CB8AC3E}">
        <p14:creationId xmlns:p14="http://schemas.microsoft.com/office/powerpoint/2010/main" val="400378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lab3</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9007456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3: Intake of data from Kafka</a:t>
            </a:r>
            <a:endParaRPr lang="en-US" dirty="0">
              <a:solidFill>
                <a:srgbClr val="DC8830"/>
              </a:solidFill>
            </a:endParaRPr>
          </a:p>
        </p:txBody>
      </p:sp>
      <p:sp>
        <p:nvSpPr>
          <p:cNvPr id="6" name="Content Placeholder 2">
            <a:extLst>
              <a:ext uri="{FF2B5EF4-FFF2-40B4-BE49-F238E27FC236}">
                <a16:creationId xmlns:a16="http://schemas.microsoft.com/office/drawing/2014/main" id="{FF20DAC3-6DCC-8548-B733-E004BBF52EDB}"/>
              </a:ext>
            </a:extLst>
          </p:cNvPr>
          <p:cNvSpPr>
            <a:spLocks noGrp="1"/>
          </p:cNvSpPr>
          <p:nvPr>
            <p:ph idx="1"/>
          </p:nvPr>
        </p:nvSpPr>
        <p:spPr>
          <a:xfrm>
            <a:off x="415600" y="1536633"/>
            <a:ext cx="11360800" cy="4555200"/>
          </a:xfrm>
        </p:spPr>
        <p:txBody>
          <a:bodyPr vert="horz" lIns="91440" tIns="45720" rIns="91440" bIns="45720" rtlCol="0" anchor="t">
            <a:normAutofit/>
          </a:bodyPr>
          <a:lstStyle/>
          <a:p>
            <a:pPr>
              <a:lnSpc>
                <a:spcPct val="150000"/>
              </a:lnSpc>
              <a:buClr>
                <a:srgbClr val="DC8830"/>
              </a:buClr>
            </a:pPr>
            <a:r>
              <a:rPr lang="en-US" dirty="0">
                <a:solidFill>
                  <a:schemeClr val="bg2"/>
                </a:solidFill>
                <a:cs typeface="Calibri"/>
              </a:rPr>
              <a:t>@</a:t>
            </a:r>
            <a:r>
              <a:rPr lang="en-US" dirty="0" err="1">
                <a:solidFill>
                  <a:schemeClr val="bg2"/>
                </a:solidFill>
                <a:cs typeface="Calibri"/>
              </a:rPr>
              <a:t>EnableBinding</a:t>
            </a:r>
            <a:endParaRPr lang="en-US" dirty="0">
              <a:solidFill>
                <a:schemeClr val="bg2"/>
              </a:solidFill>
              <a:cs typeface="Calibri"/>
            </a:endParaRPr>
          </a:p>
          <a:p>
            <a:pPr>
              <a:lnSpc>
                <a:spcPct val="150000"/>
              </a:lnSpc>
              <a:buClr>
                <a:srgbClr val="DC8830"/>
              </a:buClr>
            </a:pPr>
            <a:r>
              <a:rPr lang="en-US" dirty="0">
                <a:solidFill>
                  <a:schemeClr val="bg2"/>
                </a:solidFill>
                <a:cs typeface="Calibri"/>
              </a:rPr>
              <a:t>@</a:t>
            </a:r>
            <a:r>
              <a:rPr lang="en-US" dirty="0" err="1">
                <a:solidFill>
                  <a:schemeClr val="bg2"/>
                </a:solidFill>
                <a:cs typeface="Calibri"/>
              </a:rPr>
              <a:t>StreamListener</a:t>
            </a:r>
            <a:r>
              <a:rPr lang="en-US" dirty="0">
                <a:solidFill>
                  <a:schemeClr val="bg2"/>
                </a:solidFill>
                <a:cs typeface="Calibri"/>
              </a:rPr>
              <a:t>(</a:t>
            </a:r>
            <a:r>
              <a:rPr lang="en-US" dirty="0" err="1">
                <a:solidFill>
                  <a:schemeClr val="bg2"/>
                </a:solidFill>
                <a:cs typeface="Calibri"/>
              </a:rPr>
              <a:t>Sink.INPUT</a:t>
            </a:r>
            <a:r>
              <a:rPr lang="en-US" dirty="0">
                <a:solidFill>
                  <a:schemeClr val="bg2"/>
                </a:solidFill>
                <a:cs typeface="Calibri"/>
              </a:rPr>
              <a:t>)</a:t>
            </a:r>
          </a:p>
          <a:p>
            <a:pPr>
              <a:lnSpc>
                <a:spcPct val="150000"/>
              </a:lnSpc>
              <a:buClr>
                <a:srgbClr val="DC8830"/>
              </a:buClr>
            </a:pPr>
            <a:r>
              <a:rPr lang="en-US" dirty="0">
                <a:solidFill>
                  <a:schemeClr val="bg2"/>
                </a:solidFill>
                <a:cs typeface="Calibri"/>
              </a:rPr>
              <a:t>Properties:</a:t>
            </a:r>
          </a:p>
          <a:p>
            <a:pPr lvl="1">
              <a:lnSpc>
                <a:spcPct val="100000"/>
              </a:lnSpc>
              <a:buClr>
                <a:srgbClr val="DC8830"/>
              </a:buClr>
            </a:pPr>
            <a:r>
              <a:rPr lang="en-US" dirty="0" err="1">
                <a:solidFill>
                  <a:schemeClr val="bg2"/>
                </a:solidFill>
                <a:ea typeface="Calibri Regular"/>
                <a:cs typeface="Calibri"/>
              </a:rPr>
              <a:t>spring.cloud.stream.bindings.input.destination</a:t>
            </a:r>
            <a:r>
              <a:rPr lang="en-US" dirty="0">
                <a:solidFill>
                  <a:schemeClr val="bg2"/>
                </a:solidFill>
                <a:ea typeface="Calibri Regular"/>
                <a:cs typeface="Calibri"/>
              </a:rPr>
              <a:t>=traffic-data</a:t>
            </a:r>
          </a:p>
          <a:p>
            <a:pPr marL="596900" lvl="1" indent="0">
              <a:buClr>
                <a:srgbClr val="DC8830"/>
              </a:buClr>
              <a:buNone/>
            </a:pPr>
            <a:endParaRPr lang="en-US" dirty="0">
              <a:solidFill>
                <a:srgbClr val="DC8830"/>
              </a:solidFill>
              <a:cs typeface="Calibri"/>
            </a:endParaRPr>
          </a:p>
        </p:txBody>
      </p:sp>
    </p:spTree>
    <p:extLst>
      <p:ext uri="{BB962C8B-B14F-4D97-AF65-F5344CB8AC3E}">
        <p14:creationId xmlns:p14="http://schemas.microsoft.com/office/powerpoint/2010/main" val="175145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a:t>
            </a:r>
            <a:r>
              <a:rPr lang="en-US" err="1">
                <a:solidFill>
                  <a:srgbClr val="DC8830"/>
                </a:solidFill>
                <a:cs typeface="Calibri Light"/>
              </a:rPr>
              <a:t>KStream</a:t>
            </a:r>
            <a:endParaRPr lang="en-US">
              <a:solidFill>
                <a:srgbClr val="DC8830"/>
              </a:solidFill>
            </a:endParaRPr>
          </a:p>
        </p:txBody>
      </p:sp>
      <p:pic>
        <p:nvPicPr>
          <p:cNvPr id="9" name="Content Placeholder 8">
            <a:extLst>
              <a:ext uri="{FF2B5EF4-FFF2-40B4-BE49-F238E27FC236}">
                <a16:creationId xmlns:a16="http://schemas.microsoft.com/office/drawing/2014/main" id="{DD2FFBE1-63EF-BC4D-B595-EABBD62DF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600" y="1356967"/>
            <a:ext cx="10286997" cy="3840479"/>
          </a:xfrm>
        </p:spPr>
      </p:pic>
    </p:spTree>
    <p:extLst>
      <p:ext uri="{BB962C8B-B14F-4D97-AF65-F5344CB8AC3E}">
        <p14:creationId xmlns:p14="http://schemas.microsoft.com/office/powerpoint/2010/main" val="1998141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a:t>
            </a:r>
            <a:r>
              <a:rPr lang="en-US" err="1">
                <a:solidFill>
                  <a:srgbClr val="DC8830"/>
                </a:solidFill>
                <a:cs typeface="Calibri Light"/>
              </a:rPr>
              <a:t>KTable</a:t>
            </a:r>
            <a:endParaRPr lang="en-US">
              <a:solidFill>
                <a:srgbClr val="DC8830"/>
              </a:solidFill>
            </a:endParaRPr>
          </a:p>
        </p:txBody>
      </p:sp>
      <p:pic>
        <p:nvPicPr>
          <p:cNvPr id="5" name="Content Placeholder 4">
            <a:extLst>
              <a:ext uri="{FF2B5EF4-FFF2-40B4-BE49-F238E27FC236}">
                <a16:creationId xmlns:a16="http://schemas.microsoft.com/office/drawing/2014/main" id="{42B6C4C7-B0A4-0542-8460-D65A5DB463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600" y="1356967"/>
            <a:ext cx="7924800" cy="3698240"/>
          </a:xfrm>
        </p:spPr>
      </p:pic>
    </p:spTree>
    <p:extLst>
      <p:ext uri="{BB962C8B-B14F-4D97-AF65-F5344CB8AC3E}">
        <p14:creationId xmlns:p14="http://schemas.microsoft.com/office/powerpoint/2010/main" val="4085993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t>
            </a:r>
            <a:r>
              <a:rPr lang="en-US" err="1">
                <a:solidFill>
                  <a:srgbClr val="DC8830"/>
                </a:solidFill>
                <a:cs typeface="Calibri Light"/>
              </a:rPr>
              <a:t>toStream</a:t>
            </a:r>
            <a:endParaRPr lang="en-US">
              <a:solidFill>
                <a:srgbClr val="DC8830"/>
              </a:solidFill>
            </a:endParaRPr>
          </a:p>
        </p:txBody>
      </p:sp>
      <p:pic>
        <p:nvPicPr>
          <p:cNvPr id="5" name="Content Placeholder 4">
            <a:extLst>
              <a:ext uri="{FF2B5EF4-FFF2-40B4-BE49-F238E27FC236}">
                <a16:creationId xmlns:a16="http://schemas.microsoft.com/office/drawing/2014/main" id="{257A296B-B0D8-6E40-8184-C99E96EAB2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710" y="2298858"/>
            <a:ext cx="11478580" cy="2501742"/>
          </a:xfrm>
        </p:spPr>
      </p:pic>
    </p:spTree>
    <p:extLst>
      <p:ext uri="{BB962C8B-B14F-4D97-AF65-F5344CB8AC3E}">
        <p14:creationId xmlns:p14="http://schemas.microsoft.com/office/powerpoint/2010/main" val="19882097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Stateless</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rPr>
              <a:t>No need of a state store for these operations</a:t>
            </a:r>
          </a:p>
          <a:p>
            <a:pPr marL="114300" indent="0">
              <a:buClr>
                <a:srgbClr val="DC8830"/>
              </a:buClr>
              <a:buNone/>
            </a:pPr>
            <a:endParaRPr lang="en-US" dirty="0">
              <a:solidFill>
                <a:schemeClr val="bg2"/>
              </a:solidFill>
              <a:cs typeface="Calibri"/>
            </a:endParaRPr>
          </a:p>
        </p:txBody>
      </p:sp>
    </p:spTree>
    <p:extLst>
      <p:ext uri="{BB962C8B-B14F-4D97-AF65-F5344CB8AC3E}">
        <p14:creationId xmlns:p14="http://schemas.microsoft.com/office/powerpoint/2010/main" val="12912137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filter</a:t>
            </a:r>
            <a:endParaRPr lang="en-US">
              <a:solidFill>
                <a:srgbClr val="DC8830"/>
              </a:solidFill>
            </a:endParaRPr>
          </a:p>
        </p:txBody>
      </p:sp>
      <p:pic>
        <p:nvPicPr>
          <p:cNvPr id="7" name="Content Placeholder 6">
            <a:extLst>
              <a:ext uri="{FF2B5EF4-FFF2-40B4-BE49-F238E27FC236}">
                <a16:creationId xmlns:a16="http://schemas.microsoft.com/office/drawing/2014/main" id="{D6CFF7BB-B2F0-1B48-A24B-238A115150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500" y="1535064"/>
            <a:ext cx="8001000" cy="4828189"/>
          </a:xfrm>
        </p:spPr>
      </p:pic>
    </p:spTree>
    <p:extLst>
      <p:ext uri="{BB962C8B-B14F-4D97-AF65-F5344CB8AC3E}">
        <p14:creationId xmlns:p14="http://schemas.microsoft.com/office/powerpoint/2010/main" val="353437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map</a:t>
            </a:r>
            <a:endParaRPr lang="en-US">
              <a:solidFill>
                <a:srgbClr val="DC8830"/>
              </a:solidFill>
            </a:endParaRPr>
          </a:p>
        </p:txBody>
      </p:sp>
      <p:pic>
        <p:nvPicPr>
          <p:cNvPr id="8" name="Content Placeholder 7">
            <a:extLst>
              <a:ext uri="{FF2B5EF4-FFF2-40B4-BE49-F238E27FC236}">
                <a16:creationId xmlns:a16="http://schemas.microsoft.com/office/drawing/2014/main" id="{155FD0D8-37DB-034C-A7AB-2A3A4FE0B9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952" y="1356967"/>
            <a:ext cx="4570095" cy="4487003"/>
          </a:xfrm>
        </p:spPr>
      </p:pic>
    </p:spTree>
    <p:extLst>
      <p:ext uri="{BB962C8B-B14F-4D97-AF65-F5344CB8AC3E}">
        <p14:creationId xmlns:p14="http://schemas.microsoft.com/office/powerpoint/2010/main" val="1404721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t>
            </a:r>
            <a:r>
              <a:rPr lang="en-US" err="1">
                <a:solidFill>
                  <a:srgbClr val="DC8830"/>
                </a:solidFill>
                <a:cs typeface="Calibri Light"/>
              </a:rPr>
              <a:t>flatMap</a:t>
            </a:r>
            <a:endParaRPr lang="en-US">
              <a:solidFill>
                <a:srgbClr val="DC8830"/>
              </a:solidFill>
            </a:endParaRPr>
          </a:p>
        </p:txBody>
      </p:sp>
      <p:pic>
        <p:nvPicPr>
          <p:cNvPr id="6" name="Content Placeholder 5">
            <a:extLst>
              <a:ext uri="{FF2B5EF4-FFF2-40B4-BE49-F238E27FC236}">
                <a16:creationId xmlns:a16="http://schemas.microsoft.com/office/drawing/2014/main" id="{6EB9A1EC-328A-1147-BDEF-6B07802C5E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69042" y="1356967"/>
            <a:ext cx="4653915" cy="4569298"/>
          </a:xfrm>
        </p:spPr>
      </p:pic>
    </p:spTree>
    <p:extLst>
      <p:ext uri="{BB962C8B-B14F-4D97-AF65-F5344CB8AC3E}">
        <p14:creationId xmlns:p14="http://schemas.microsoft.com/office/powerpoint/2010/main" val="3819650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Brokers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a:xfrm>
            <a:off x="415600" y="2055400"/>
            <a:ext cx="11360800" cy="4555200"/>
          </a:xfrm>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5842" name="Picture 2">
            <a:extLst>
              <a:ext uri="{FF2B5EF4-FFF2-40B4-BE49-F238E27FC236}">
                <a16:creationId xmlns:a16="http://schemas.microsoft.com/office/drawing/2014/main" id="{68C7696B-541B-A849-A27C-5B319DDF9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009" y="1291233"/>
            <a:ext cx="10377981" cy="5319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5669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peek</a:t>
            </a:r>
            <a:endParaRPr lang="en-US">
              <a:solidFill>
                <a:srgbClr val="DC8830"/>
              </a:solidFill>
            </a:endParaRPr>
          </a:p>
        </p:txBody>
      </p:sp>
      <p:pic>
        <p:nvPicPr>
          <p:cNvPr id="5" name="Content Placeholder 4">
            <a:extLst>
              <a:ext uri="{FF2B5EF4-FFF2-40B4-BE49-F238E27FC236}">
                <a16:creationId xmlns:a16="http://schemas.microsoft.com/office/drawing/2014/main" id="{66E2E70D-BF29-C34D-9055-68D76697E3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8861" y="1356967"/>
            <a:ext cx="7234277" cy="4409212"/>
          </a:xfrm>
        </p:spPr>
      </p:pic>
    </p:spTree>
    <p:extLst>
      <p:ext uri="{BB962C8B-B14F-4D97-AF65-F5344CB8AC3E}">
        <p14:creationId xmlns:p14="http://schemas.microsoft.com/office/powerpoint/2010/main" val="1912326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t>
            </a:r>
            <a:r>
              <a:rPr lang="en-US" err="1">
                <a:solidFill>
                  <a:srgbClr val="DC8830"/>
                </a:solidFill>
                <a:cs typeface="Calibri Light"/>
              </a:rPr>
              <a:t>forEach</a:t>
            </a:r>
            <a:endParaRPr lang="en-US">
              <a:solidFill>
                <a:srgbClr val="DC8830"/>
              </a:solidFill>
            </a:endParaRPr>
          </a:p>
        </p:txBody>
      </p:sp>
      <p:pic>
        <p:nvPicPr>
          <p:cNvPr id="9" name="Content Placeholder 8">
            <a:extLst>
              <a:ext uri="{FF2B5EF4-FFF2-40B4-BE49-F238E27FC236}">
                <a16:creationId xmlns:a16="http://schemas.microsoft.com/office/drawing/2014/main" id="{C80E3357-6D4E-464B-BA40-2CE915CC4E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0596" y="1356967"/>
            <a:ext cx="7970807" cy="2821782"/>
          </a:xfrm>
        </p:spPr>
      </p:pic>
    </p:spTree>
    <p:extLst>
      <p:ext uri="{BB962C8B-B14F-4D97-AF65-F5344CB8AC3E}">
        <p14:creationId xmlns:p14="http://schemas.microsoft.com/office/powerpoint/2010/main" val="15075654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Stateless</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a:buClr>
                <a:srgbClr val="DC8830"/>
              </a:buClr>
            </a:pPr>
            <a:r>
              <a:rPr lang="en-US" dirty="0" err="1">
                <a:solidFill>
                  <a:schemeClr val="bg2"/>
                </a:solidFill>
              </a:rPr>
              <a:t>selectKey</a:t>
            </a:r>
            <a:endParaRPr lang="en-US" dirty="0">
              <a:solidFill>
                <a:schemeClr val="bg2"/>
              </a:solidFill>
            </a:endParaRPr>
          </a:p>
          <a:p>
            <a:pPr>
              <a:buClr>
                <a:srgbClr val="DC8830"/>
              </a:buClr>
            </a:pPr>
            <a:r>
              <a:rPr lang="en-US" dirty="0">
                <a:solidFill>
                  <a:schemeClr val="bg2"/>
                </a:solidFill>
              </a:rPr>
              <a:t>filter</a:t>
            </a:r>
          </a:p>
          <a:p>
            <a:pPr>
              <a:buClr>
                <a:srgbClr val="DC8830"/>
              </a:buClr>
            </a:pPr>
            <a:r>
              <a:rPr lang="en-US" dirty="0">
                <a:solidFill>
                  <a:schemeClr val="bg2"/>
                </a:solidFill>
              </a:rPr>
              <a:t>map/</a:t>
            </a:r>
            <a:r>
              <a:rPr lang="en-US" dirty="0" err="1">
                <a:solidFill>
                  <a:schemeClr val="bg2"/>
                </a:solidFill>
              </a:rPr>
              <a:t>mapValues</a:t>
            </a:r>
            <a:endParaRPr lang="en-US" dirty="0">
              <a:solidFill>
                <a:schemeClr val="bg2"/>
              </a:solidFill>
            </a:endParaRPr>
          </a:p>
          <a:p>
            <a:pPr>
              <a:buClr>
                <a:srgbClr val="DC8830"/>
              </a:buClr>
            </a:pPr>
            <a:r>
              <a:rPr lang="en-US" dirty="0" err="1">
                <a:solidFill>
                  <a:schemeClr val="bg2"/>
                </a:solidFill>
              </a:rPr>
              <a:t>flatMap</a:t>
            </a:r>
            <a:r>
              <a:rPr lang="en-US" dirty="0">
                <a:solidFill>
                  <a:schemeClr val="bg2"/>
                </a:solidFill>
              </a:rPr>
              <a:t>/</a:t>
            </a:r>
            <a:r>
              <a:rPr lang="en-US" dirty="0" err="1">
                <a:solidFill>
                  <a:schemeClr val="bg2"/>
                </a:solidFill>
              </a:rPr>
              <a:t>flatMapValues</a:t>
            </a:r>
            <a:endParaRPr lang="en-US" dirty="0">
              <a:solidFill>
                <a:schemeClr val="bg2"/>
              </a:solidFill>
            </a:endParaRPr>
          </a:p>
          <a:p>
            <a:pPr>
              <a:buClr>
                <a:srgbClr val="DC8830"/>
              </a:buClr>
            </a:pPr>
            <a:r>
              <a:rPr lang="en-US" dirty="0">
                <a:solidFill>
                  <a:schemeClr val="bg2"/>
                </a:solidFill>
                <a:cs typeface="Calibri"/>
              </a:rPr>
              <a:t>peek</a:t>
            </a:r>
          </a:p>
          <a:p>
            <a:pPr>
              <a:buClr>
                <a:srgbClr val="DC8830"/>
              </a:buClr>
            </a:pPr>
            <a:r>
              <a:rPr lang="en-US" dirty="0" err="1">
                <a:solidFill>
                  <a:schemeClr val="bg2"/>
                </a:solidFill>
                <a:cs typeface="Calibri"/>
              </a:rPr>
              <a:t>forEach</a:t>
            </a:r>
            <a:endParaRPr lang="en-US" dirty="0">
              <a:solidFill>
                <a:schemeClr val="bg2"/>
              </a:solidFill>
              <a:cs typeface="Calibri"/>
            </a:endParaRPr>
          </a:p>
          <a:p>
            <a:pPr>
              <a:buClr>
                <a:srgbClr val="DC8830"/>
              </a:buClr>
            </a:pPr>
            <a:r>
              <a:rPr lang="en-US" dirty="0" err="1">
                <a:solidFill>
                  <a:schemeClr val="bg2"/>
                </a:solidFill>
                <a:cs typeface="Calibri"/>
              </a:rPr>
              <a:t>groupByKey</a:t>
            </a:r>
            <a:endParaRPr lang="en-US" dirty="0">
              <a:solidFill>
                <a:schemeClr val="bg2"/>
              </a:solidFill>
              <a:cs typeface="Calibri"/>
            </a:endParaRPr>
          </a:p>
          <a:p>
            <a:pPr>
              <a:buClr>
                <a:srgbClr val="DC8830"/>
              </a:buClr>
            </a:pPr>
            <a:r>
              <a:rPr lang="en-US" dirty="0" err="1">
                <a:solidFill>
                  <a:schemeClr val="bg2"/>
                </a:solidFill>
                <a:cs typeface="Calibri"/>
              </a:rPr>
              <a:t>toStream</a:t>
            </a:r>
            <a:endParaRPr lang="en-US" dirty="0">
              <a:solidFill>
                <a:schemeClr val="bg2"/>
              </a:solidFill>
              <a:cs typeface="Calibri"/>
            </a:endParaRPr>
          </a:p>
          <a:p>
            <a:pPr lvl="1">
              <a:buClr>
                <a:srgbClr val="DC8830"/>
              </a:buClr>
            </a:pPr>
            <a:endParaRPr lang="en-US" dirty="0">
              <a:solidFill>
                <a:srgbClr val="DC8830"/>
              </a:solidFill>
              <a:cs typeface="Calibri"/>
            </a:endParaRPr>
          </a:p>
          <a:p>
            <a:pPr marL="114300" indent="0">
              <a:buClr>
                <a:srgbClr val="DC8830"/>
              </a:buClr>
              <a:buNone/>
            </a:pPr>
            <a:endParaRPr lang="en-US" dirty="0">
              <a:solidFill>
                <a:srgbClr val="DC8830"/>
              </a:solidFill>
              <a:cs typeface="Calibri"/>
            </a:endParaRPr>
          </a:p>
        </p:txBody>
      </p:sp>
    </p:spTree>
    <p:extLst>
      <p:ext uri="{BB962C8B-B14F-4D97-AF65-F5344CB8AC3E}">
        <p14:creationId xmlns:p14="http://schemas.microsoft.com/office/powerpoint/2010/main" val="21489753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lab4a</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1419953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4a: Stateless</a:t>
            </a:r>
            <a:endParaRPr lang="en-US" dirty="0">
              <a:solidFill>
                <a:srgbClr val="DC8830"/>
              </a:solidFill>
            </a:endParaRPr>
          </a:p>
        </p:txBody>
      </p:sp>
      <p:sp>
        <p:nvSpPr>
          <p:cNvPr id="10" name="Content Placeholder 2">
            <a:extLst>
              <a:ext uri="{FF2B5EF4-FFF2-40B4-BE49-F238E27FC236}">
                <a16:creationId xmlns:a16="http://schemas.microsoft.com/office/drawing/2014/main" id="{21D685A4-39E7-D946-A50D-1E1DBD1B1C61}"/>
              </a:ext>
            </a:extLst>
          </p:cNvPr>
          <p:cNvSpPr>
            <a:spLocks noGrp="1"/>
          </p:cNvSpPr>
          <p:nvPr>
            <p:ph idx="1"/>
          </p:nvPr>
        </p:nvSpPr>
        <p:spPr>
          <a:xfrm>
            <a:off x="415600" y="1536633"/>
            <a:ext cx="11360800" cy="4555200"/>
          </a:xfrm>
        </p:spPr>
        <p:txBody>
          <a:bodyPr vert="horz" lIns="91440" tIns="45720" rIns="91440" bIns="45720" rtlCol="0" anchor="t">
            <a:normAutofit fontScale="85000" lnSpcReduction="20000"/>
          </a:bodyPr>
          <a:lstStyle/>
          <a:p>
            <a:pPr>
              <a:lnSpc>
                <a:spcPct val="150000"/>
              </a:lnSpc>
              <a:buClr>
                <a:srgbClr val="DC8830"/>
              </a:buClr>
            </a:pPr>
            <a:r>
              <a:rPr lang="en-US" dirty="0">
                <a:solidFill>
                  <a:schemeClr val="bg2"/>
                </a:solidFill>
                <a:cs typeface="Calibri"/>
              </a:rPr>
              <a:t>Dependencies</a:t>
            </a:r>
          </a:p>
          <a:p>
            <a:pPr lvl="1">
              <a:lnSpc>
                <a:spcPct val="100000"/>
              </a:lnSpc>
              <a:buClr>
                <a:srgbClr val="DC8830"/>
              </a:buClr>
            </a:pPr>
            <a:r>
              <a:rPr lang="en-US" dirty="0">
                <a:solidFill>
                  <a:schemeClr val="bg2"/>
                </a:solidFill>
                <a:cs typeface="Calibri"/>
              </a:rPr>
              <a:t>spring-cloud-stream-binder-</a:t>
            </a:r>
            <a:r>
              <a:rPr lang="en-US" dirty="0" err="1">
                <a:solidFill>
                  <a:schemeClr val="bg2"/>
                </a:solidFill>
                <a:cs typeface="Calibri"/>
              </a:rPr>
              <a:t>kafka</a:t>
            </a:r>
            <a:r>
              <a:rPr lang="en-US" dirty="0">
                <a:solidFill>
                  <a:schemeClr val="bg2"/>
                </a:solidFill>
                <a:cs typeface="Calibri"/>
              </a:rPr>
              <a:t>-streams</a:t>
            </a:r>
          </a:p>
          <a:p>
            <a:pPr>
              <a:lnSpc>
                <a:spcPct val="150000"/>
              </a:lnSpc>
              <a:buClr>
                <a:srgbClr val="DC8830"/>
              </a:buClr>
            </a:pPr>
            <a:r>
              <a:rPr lang="en-US" dirty="0">
                <a:solidFill>
                  <a:schemeClr val="bg2"/>
                </a:solidFill>
                <a:cs typeface="Calibri"/>
              </a:rPr>
              <a:t>Added custom interface: </a:t>
            </a:r>
            <a:r>
              <a:rPr lang="en-US" dirty="0" err="1">
                <a:solidFill>
                  <a:schemeClr val="bg2"/>
                </a:solidFill>
                <a:cs typeface="Calibri"/>
              </a:rPr>
              <a:t>KStreamSink</a:t>
            </a:r>
            <a:endParaRPr lang="en-US" dirty="0">
              <a:solidFill>
                <a:schemeClr val="bg2"/>
              </a:solidFill>
              <a:cs typeface="Calibri"/>
            </a:endParaRPr>
          </a:p>
          <a:p>
            <a:pPr>
              <a:lnSpc>
                <a:spcPct val="150000"/>
              </a:lnSpc>
              <a:buClr>
                <a:srgbClr val="DC8830"/>
              </a:buClr>
            </a:pPr>
            <a:r>
              <a:rPr lang="en-US" dirty="0">
                <a:solidFill>
                  <a:schemeClr val="bg2"/>
                </a:solidFill>
                <a:cs typeface="Calibri"/>
              </a:rPr>
              <a:t>Methods used</a:t>
            </a:r>
          </a:p>
          <a:p>
            <a:pPr lvl="1">
              <a:lnSpc>
                <a:spcPct val="100000"/>
              </a:lnSpc>
              <a:buClr>
                <a:srgbClr val="DC8830"/>
              </a:buClr>
            </a:pPr>
            <a:r>
              <a:rPr lang="en-US" dirty="0">
                <a:solidFill>
                  <a:schemeClr val="bg2"/>
                </a:solidFill>
                <a:cs typeface="Calibri"/>
              </a:rPr>
              <a:t>.filter</a:t>
            </a:r>
          </a:p>
          <a:p>
            <a:pPr lvl="1">
              <a:lnSpc>
                <a:spcPct val="100000"/>
              </a:lnSpc>
              <a:buClr>
                <a:srgbClr val="DC8830"/>
              </a:buClr>
            </a:pPr>
            <a:r>
              <a:rPr lang="en-US" dirty="0">
                <a:solidFill>
                  <a:schemeClr val="bg2"/>
                </a:solidFill>
                <a:cs typeface="Calibri"/>
              </a:rPr>
              <a:t>.print</a:t>
            </a:r>
          </a:p>
          <a:p>
            <a:pPr>
              <a:lnSpc>
                <a:spcPct val="100000"/>
              </a:lnSpc>
              <a:buClr>
                <a:srgbClr val="DC8830"/>
              </a:buClr>
            </a:pPr>
            <a:r>
              <a:rPr lang="en-US" dirty="0">
                <a:solidFill>
                  <a:schemeClr val="bg2"/>
                </a:solidFill>
                <a:cs typeface="Calibri"/>
              </a:rPr>
              <a:t>Updated configuration:</a:t>
            </a:r>
          </a:p>
          <a:p>
            <a:pPr lvl="1">
              <a:lnSpc>
                <a:spcPct val="110000"/>
              </a:lnSpc>
              <a:buClr>
                <a:srgbClr val="DC8830"/>
              </a:buClr>
            </a:pPr>
            <a:r>
              <a:rPr lang="en-US" dirty="0" err="1">
                <a:solidFill>
                  <a:schemeClr val="bg2"/>
                </a:solidFill>
                <a:cs typeface="Calibri"/>
              </a:rPr>
              <a:t>spring.cloud.stream.default</a:t>
            </a:r>
            <a:r>
              <a:rPr lang="en-US" dirty="0">
                <a:solidFill>
                  <a:schemeClr val="bg2"/>
                </a:solidFill>
                <a:cs typeface="Calibri"/>
              </a:rPr>
              <a:t>-binder=</a:t>
            </a:r>
            <a:r>
              <a:rPr lang="en-US" dirty="0" err="1">
                <a:solidFill>
                  <a:schemeClr val="bg2"/>
                </a:solidFill>
                <a:cs typeface="Calibri"/>
              </a:rPr>
              <a:t>kafka</a:t>
            </a:r>
            <a:endParaRPr lang="en-US" dirty="0">
              <a:solidFill>
                <a:schemeClr val="bg2"/>
              </a:solidFill>
              <a:cs typeface="Calibri"/>
            </a:endParaRPr>
          </a:p>
          <a:p>
            <a:pPr lvl="1">
              <a:lnSpc>
                <a:spcPct val="110000"/>
              </a:lnSpc>
              <a:buClr>
                <a:srgbClr val="DC8830"/>
              </a:buClr>
            </a:pPr>
            <a:r>
              <a:rPr lang="en-US" dirty="0" err="1">
                <a:solidFill>
                  <a:schemeClr val="bg2"/>
                </a:solidFill>
                <a:cs typeface="Calibri"/>
              </a:rPr>
              <a:t>spring.cloud.stream.bindings.native-input.binder</a:t>
            </a:r>
            <a:r>
              <a:rPr lang="en-US" dirty="0">
                <a:solidFill>
                  <a:schemeClr val="bg2"/>
                </a:solidFill>
                <a:cs typeface="Calibri"/>
              </a:rPr>
              <a:t>=</a:t>
            </a:r>
            <a:r>
              <a:rPr lang="en-US" dirty="0" err="1">
                <a:solidFill>
                  <a:schemeClr val="bg2"/>
                </a:solidFill>
                <a:cs typeface="Calibri"/>
              </a:rPr>
              <a:t>kstream</a:t>
            </a:r>
            <a:endParaRPr lang="en-US" dirty="0">
              <a:solidFill>
                <a:schemeClr val="bg2"/>
              </a:solidFill>
              <a:cs typeface="Calibri"/>
            </a:endParaRPr>
          </a:p>
        </p:txBody>
      </p:sp>
    </p:spTree>
    <p:extLst>
      <p:ext uri="{BB962C8B-B14F-4D97-AF65-F5344CB8AC3E}">
        <p14:creationId xmlns:p14="http://schemas.microsoft.com/office/powerpoint/2010/main" val="45403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stateful</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a:lnSpc>
                <a:spcPct val="150000"/>
              </a:lnSpc>
              <a:buClr>
                <a:srgbClr val="DC8830"/>
              </a:buClr>
            </a:pPr>
            <a:r>
              <a:rPr lang="en-US" dirty="0">
                <a:solidFill>
                  <a:schemeClr val="bg2"/>
                </a:solidFill>
              </a:rPr>
              <a:t>State store is used </a:t>
            </a:r>
          </a:p>
          <a:p>
            <a:pPr lvl="1">
              <a:lnSpc>
                <a:spcPct val="150000"/>
              </a:lnSpc>
              <a:buClr>
                <a:srgbClr val="DC8830"/>
              </a:buClr>
            </a:pPr>
            <a:r>
              <a:rPr lang="en-US" dirty="0">
                <a:solidFill>
                  <a:schemeClr val="bg2"/>
                </a:solidFill>
              </a:rPr>
              <a:t>In memory database</a:t>
            </a:r>
          </a:p>
          <a:p>
            <a:pPr lvl="1">
              <a:lnSpc>
                <a:spcPct val="150000"/>
              </a:lnSpc>
              <a:buClr>
                <a:srgbClr val="DC8830"/>
              </a:buClr>
            </a:pPr>
            <a:r>
              <a:rPr lang="en-US" dirty="0" err="1">
                <a:solidFill>
                  <a:schemeClr val="bg2"/>
                </a:solidFill>
              </a:rPr>
              <a:t>RocksDB</a:t>
            </a:r>
            <a:endParaRPr lang="en-US" dirty="0">
              <a:solidFill>
                <a:schemeClr val="bg2"/>
              </a:solidFill>
            </a:endParaRPr>
          </a:p>
          <a:p>
            <a:pPr>
              <a:lnSpc>
                <a:spcPct val="150000"/>
              </a:lnSpc>
              <a:buClr>
                <a:srgbClr val="DC8830"/>
              </a:buClr>
            </a:pPr>
            <a:r>
              <a:rPr lang="en-US" dirty="0">
                <a:solidFill>
                  <a:schemeClr val="bg2"/>
                </a:solidFill>
              </a:rPr>
              <a:t>Fault-Tolerant: replicated changelog topic in Kafka</a:t>
            </a:r>
          </a:p>
          <a:p>
            <a:pPr lvl="1"/>
            <a:endParaRPr lang="en-US" dirty="0">
              <a:solidFill>
                <a:srgbClr val="DC8830"/>
              </a:solidFill>
              <a:cs typeface="Calibri"/>
            </a:endParaRPr>
          </a:p>
          <a:p>
            <a:endParaRPr lang="en-US" dirty="0">
              <a:solidFill>
                <a:srgbClr val="DC8830"/>
              </a:solidFill>
              <a:cs typeface="Calibri"/>
            </a:endParaRPr>
          </a:p>
        </p:txBody>
      </p:sp>
    </p:spTree>
    <p:extLst>
      <p:ext uri="{BB962C8B-B14F-4D97-AF65-F5344CB8AC3E}">
        <p14:creationId xmlns:p14="http://schemas.microsoft.com/office/powerpoint/2010/main" val="27343835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count</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lvl="1"/>
            <a:endParaRPr lang="en-US">
              <a:cs typeface="Calibri"/>
            </a:endParaRPr>
          </a:p>
          <a:p>
            <a:endParaRPr lang="en-US">
              <a:cs typeface="Calibri"/>
            </a:endParaRPr>
          </a:p>
        </p:txBody>
      </p:sp>
      <p:pic>
        <p:nvPicPr>
          <p:cNvPr id="5" name="Picture 4">
            <a:extLst>
              <a:ext uri="{FF2B5EF4-FFF2-40B4-BE49-F238E27FC236}">
                <a16:creationId xmlns:a16="http://schemas.microsoft.com/office/drawing/2014/main" id="{954604C4-D1F7-AC44-92BD-FF84B7E84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980" y="1356967"/>
            <a:ext cx="4892040" cy="5044916"/>
          </a:xfrm>
          <a:prstGeom prst="rect">
            <a:avLst/>
          </a:prstGeom>
        </p:spPr>
      </p:pic>
    </p:spTree>
    <p:extLst>
      <p:ext uri="{BB962C8B-B14F-4D97-AF65-F5344CB8AC3E}">
        <p14:creationId xmlns:p14="http://schemas.microsoft.com/office/powerpoint/2010/main" val="4149787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joining</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lvl="1"/>
            <a:endParaRPr lang="en-US">
              <a:cs typeface="Calibri"/>
            </a:endParaRPr>
          </a:p>
          <a:p>
            <a:endParaRPr lang="en-US">
              <a:cs typeface="Calibri"/>
            </a:endParaRPr>
          </a:p>
        </p:txBody>
      </p:sp>
      <p:pic>
        <p:nvPicPr>
          <p:cNvPr id="5" name="Picture 4">
            <a:extLst>
              <a:ext uri="{FF2B5EF4-FFF2-40B4-BE49-F238E27FC236}">
                <a16:creationId xmlns:a16="http://schemas.microsoft.com/office/drawing/2014/main" id="{A799014E-DFF3-3143-9A2A-9977767BD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087" y="1536633"/>
            <a:ext cx="9583826" cy="4344317"/>
          </a:xfrm>
          <a:prstGeom prst="rect">
            <a:avLst/>
          </a:prstGeom>
        </p:spPr>
      </p:pic>
    </p:spTree>
    <p:extLst>
      <p:ext uri="{BB962C8B-B14F-4D97-AF65-F5344CB8AC3E}">
        <p14:creationId xmlns:p14="http://schemas.microsoft.com/office/powerpoint/2010/main" val="2926893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t>
            </a:r>
            <a:r>
              <a:rPr lang="en-US" err="1">
                <a:solidFill>
                  <a:srgbClr val="DC8830"/>
                </a:solidFill>
                <a:cs typeface="Calibri Light"/>
              </a:rPr>
              <a:t>groupByKey</a:t>
            </a:r>
            <a:endParaRPr lang="en-US">
              <a:solidFill>
                <a:srgbClr val="DC8830"/>
              </a:solidFill>
            </a:endParaRPr>
          </a:p>
        </p:txBody>
      </p:sp>
      <p:sp>
        <p:nvSpPr>
          <p:cNvPr id="4" name="Content Placeholder 3">
            <a:extLst>
              <a:ext uri="{FF2B5EF4-FFF2-40B4-BE49-F238E27FC236}">
                <a16:creationId xmlns:a16="http://schemas.microsoft.com/office/drawing/2014/main" id="{F52B0559-93FE-EC41-802D-BDB0244E339D}"/>
              </a:ext>
            </a:extLst>
          </p:cNvPr>
          <p:cNvSpPr>
            <a:spLocks noGrp="1"/>
          </p:cNvSpPr>
          <p:nvPr>
            <p:ph idx="1"/>
          </p:nvPr>
        </p:nvSpPr>
        <p:spPr/>
        <p:txBody>
          <a:bodyPr/>
          <a:lstStyle/>
          <a:p>
            <a:pPr>
              <a:buClr>
                <a:srgbClr val="DC8830"/>
              </a:buClr>
            </a:pPr>
            <a:r>
              <a:rPr lang="en-US" dirty="0">
                <a:solidFill>
                  <a:schemeClr val="bg2"/>
                </a:solidFill>
              </a:rPr>
              <a:t>Groups records in </a:t>
            </a:r>
            <a:r>
              <a:rPr lang="en-US" dirty="0" err="1">
                <a:solidFill>
                  <a:schemeClr val="bg2"/>
                </a:solidFill>
              </a:rPr>
              <a:t>KGroupedStream</a:t>
            </a:r>
            <a:endParaRPr lang="en-US" dirty="0">
              <a:solidFill>
                <a:schemeClr val="bg2"/>
              </a:solidFill>
            </a:endParaRPr>
          </a:p>
          <a:p>
            <a:pPr marL="114300" indent="0">
              <a:buClr>
                <a:srgbClr val="DC8830"/>
              </a:buClr>
              <a:buNone/>
            </a:pPr>
            <a:endParaRPr lang="en-US" dirty="0">
              <a:solidFill>
                <a:schemeClr val="bg2"/>
              </a:solidFill>
            </a:endParaRPr>
          </a:p>
          <a:p>
            <a:pPr>
              <a:buClr>
                <a:srgbClr val="DC8830"/>
              </a:buClr>
            </a:pPr>
            <a:r>
              <a:rPr lang="en-US" dirty="0">
                <a:solidFill>
                  <a:schemeClr val="bg2"/>
                </a:solidFill>
              </a:rPr>
              <a:t>Required before aggregation operations</a:t>
            </a:r>
          </a:p>
          <a:p>
            <a:pPr>
              <a:buClr>
                <a:srgbClr val="DC8830"/>
              </a:buClr>
            </a:pPr>
            <a:endParaRPr lang="en-US" dirty="0">
              <a:solidFill>
                <a:schemeClr val="bg2"/>
              </a:solidFill>
            </a:endParaRPr>
          </a:p>
          <a:p>
            <a:pPr>
              <a:buClr>
                <a:srgbClr val="DC8830"/>
              </a:buClr>
            </a:pPr>
            <a:r>
              <a:rPr lang="en-US" dirty="0">
                <a:solidFill>
                  <a:schemeClr val="bg2"/>
                </a:solidFill>
              </a:rPr>
              <a:t>Writes data to new topic (might repartition)</a:t>
            </a:r>
          </a:p>
        </p:txBody>
      </p:sp>
    </p:spTree>
    <p:extLst>
      <p:ext uri="{BB962C8B-B14F-4D97-AF65-F5344CB8AC3E}">
        <p14:creationId xmlns:p14="http://schemas.microsoft.com/office/powerpoint/2010/main" val="3243183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aggregations</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r>
              <a:rPr lang="en-US" dirty="0">
                <a:solidFill>
                  <a:schemeClr val="bg2"/>
                </a:solidFill>
                <a:cs typeface="Calibri"/>
              </a:rPr>
              <a:t>Transforms </a:t>
            </a:r>
            <a:r>
              <a:rPr lang="en-US" dirty="0" err="1">
                <a:solidFill>
                  <a:schemeClr val="bg2"/>
                </a:solidFill>
                <a:cs typeface="Calibri"/>
              </a:rPr>
              <a:t>groupedKStream</a:t>
            </a:r>
            <a:r>
              <a:rPr lang="en-US" dirty="0">
                <a:solidFill>
                  <a:schemeClr val="bg2"/>
                </a:solidFill>
                <a:cs typeface="Calibri"/>
              </a:rPr>
              <a:t> to </a:t>
            </a:r>
            <a:r>
              <a:rPr lang="en-US" dirty="0" err="1">
                <a:solidFill>
                  <a:schemeClr val="bg2"/>
                </a:solidFill>
                <a:cs typeface="Calibri"/>
              </a:rPr>
              <a:t>Ktable</a:t>
            </a:r>
            <a:endParaRPr lang="en-US" dirty="0">
              <a:solidFill>
                <a:schemeClr val="bg2"/>
              </a:solidFill>
              <a:cs typeface="Calibri"/>
            </a:endParaRPr>
          </a:p>
          <a:p>
            <a:endParaRPr lang="en-US" dirty="0">
              <a:solidFill>
                <a:schemeClr val="bg2"/>
              </a:solidFill>
              <a:cs typeface="Calibri"/>
            </a:endParaRPr>
          </a:p>
          <a:p>
            <a:r>
              <a:rPr lang="en-US" dirty="0">
                <a:solidFill>
                  <a:schemeClr val="bg2"/>
                </a:solidFill>
                <a:cs typeface="Calibri"/>
              </a:rPr>
              <a:t>Need Initializer: </a:t>
            </a:r>
            <a:r>
              <a:rPr lang="en-US" dirty="0" err="1">
                <a:solidFill>
                  <a:schemeClr val="bg2"/>
                </a:solidFill>
                <a:cs typeface="Calibri"/>
              </a:rPr>
              <a:t>aggValue</a:t>
            </a:r>
            <a:r>
              <a:rPr lang="en-US" dirty="0">
                <a:solidFill>
                  <a:schemeClr val="bg2"/>
                </a:solidFill>
                <a:cs typeface="Calibri"/>
              </a:rPr>
              <a:t> = 0</a:t>
            </a:r>
          </a:p>
          <a:p>
            <a:endParaRPr lang="en-US" dirty="0">
              <a:solidFill>
                <a:schemeClr val="bg2"/>
              </a:solidFill>
              <a:cs typeface="Calibri"/>
            </a:endParaRPr>
          </a:p>
          <a:p>
            <a:r>
              <a:rPr lang="en-US" dirty="0">
                <a:solidFill>
                  <a:schemeClr val="bg2"/>
                </a:solidFill>
                <a:cs typeface="Calibri"/>
              </a:rPr>
              <a:t>Operation: “adder”: </a:t>
            </a:r>
            <a:r>
              <a:rPr lang="en-US" dirty="0" err="1">
                <a:solidFill>
                  <a:schemeClr val="bg2"/>
                </a:solidFill>
                <a:cs typeface="Calibri"/>
              </a:rPr>
              <a:t>aggValue</a:t>
            </a:r>
            <a:r>
              <a:rPr lang="en-US" dirty="0">
                <a:solidFill>
                  <a:schemeClr val="bg2"/>
                </a:solidFill>
                <a:cs typeface="Calibri"/>
              </a:rPr>
              <a:t> + </a:t>
            </a:r>
            <a:r>
              <a:rPr lang="en-US" dirty="0" err="1">
                <a:solidFill>
                  <a:schemeClr val="bg2"/>
                </a:solidFill>
                <a:cs typeface="Calibri"/>
              </a:rPr>
              <a:t>oldValue</a:t>
            </a:r>
            <a:endParaRPr lang="en-US" dirty="0">
              <a:solidFill>
                <a:schemeClr val="bg2"/>
              </a:solidFill>
              <a:cs typeface="Calibri"/>
            </a:endParaRPr>
          </a:p>
          <a:p>
            <a:pPr lvl="1"/>
            <a:endParaRPr lang="en-US" dirty="0">
              <a:solidFill>
                <a:srgbClr val="DC8830"/>
              </a:solidFill>
              <a:cs typeface="Calibri"/>
            </a:endParaRPr>
          </a:p>
          <a:p>
            <a:endParaRPr lang="en-US" dirty="0">
              <a:solidFill>
                <a:srgbClr val="DC8830"/>
              </a:solidFill>
              <a:cs typeface="Calibri"/>
            </a:endParaRPr>
          </a:p>
        </p:txBody>
      </p:sp>
    </p:spTree>
    <p:extLst>
      <p:ext uri="{BB962C8B-B14F-4D97-AF65-F5344CB8AC3E}">
        <p14:creationId xmlns:p14="http://schemas.microsoft.com/office/powerpoint/2010/main" val="3341011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Brokers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The nodes</a:t>
            </a:r>
          </a:p>
          <a:p>
            <a:endParaRPr lang="en-GB" dirty="0"/>
          </a:p>
          <a:p>
            <a:r>
              <a:rPr lang="en-GB" dirty="0"/>
              <a:t>Store all the messages</a:t>
            </a:r>
          </a:p>
          <a:p>
            <a:endParaRPr lang="en-GB" dirty="0"/>
          </a:p>
          <a:p>
            <a:r>
              <a:rPr lang="en-GB" dirty="0"/>
              <a:t>These are dumb</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1873213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stateful</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a:lnSpc>
                <a:spcPct val="150000"/>
              </a:lnSpc>
              <a:buClr>
                <a:srgbClr val="DC8830"/>
              </a:buClr>
            </a:pPr>
            <a:r>
              <a:rPr lang="en-US" dirty="0" err="1">
                <a:solidFill>
                  <a:schemeClr val="bg2"/>
                </a:solidFill>
              </a:rPr>
              <a:t>groupByKey</a:t>
            </a:r>
            <a:r>
              <a:rPr lang="en-US" dirty="0">
                <a:solidFill>
                  <a:schemeClr val="bg2"/>
                </a:solidFill>
              </a:rPr>
              <a:t> (still stateless)</a:t>
            </a:r>
          </a:p>
          <a:p>
            <a:pPr>
              <a:lnSpc>
                <a:spcPct val="150000"/>
              </a:lnSpc>
              <a:buClr>
                <a:srgbClr val="DC8830"/>
              </a:buClr>
            </a:pPr>
            <a:r>
              <a:rPr lang="en-US" dirty="0">
                <a:solidFill>
                  <a:schemeClr val="bg2"/>
                </a:solidFill>
              </a:rPr>
              <a:t>count</a:t>
            </a:r>
          </a:p>
          <a:p>
            <a:pPr>
              <a:lnSpc>
                <a:spcPct val="150000"/>
              </a:lnSpc>
              <a:buClr>
                <a:srgbClr val="DC8830"/>
              </a:buClr>
            </a:pPr>
            <a:r>
              <a:rPr lang="en-US" dirty="0">
                <a:solidFill>
                  <a:schemeClr val="bg2"/>
                </a:solidFill>
              </a:rPr>
              <a:t>aggregations</a:t>
            </a:r>
          </a:p>
          <a:p>
            <a:pPr>
              <a:lnSpc>
                <a:spcPct val="150000"/>
              </a:lnSpc>
              <a:buClr>
                <a:srgbClr val="DC8830"/>
              </a:buClr>
            </a:pPr>
            <a:r>
              <a:rPr lang="en-US" dirty="0">
                <a:solidFill>
                  <a:schemeClr val="bg2"/>
                </a:solidFill>
              </a:rPr>
              <a:t>joining</a:t>
            </a:r>
          </a:p>
          <a:p>
            <a:pPr>
              <a:lnSpc>
                <a:spcPct val="150000"/>
              </a:lnSpc>
              <a:buClr>
                <a:srgbClr val="DC8830"/>
              </a:buClr>
            </a:pPr>
            <a:r>
              <a:rPr lang="en-US" dirty="0">
                <a:solidFill>
                  <a:schemeClr val="bg2"/>
                </a:solidFill>
              </a:rPr>
              <a:t>windowing</a:t>
            </a:r>
          </a:p>
          <a:p>
            <a:pPr lvl="1"/>
            <a:endParaRPr lang="en-US" dirty="0">
              <a:solidFill>
                <a:srgbClr val="DC8830"/>
              </a:solidFill>
              <a:cs typeface="Calibri"/>
            </a:endParaRPr>
          </a:p>
          <a:p>
            <a:endParaRPr lang="en-US" dirty="0">
              <a:solidFill>
                <a:srgbClr val="DC8830"/>
              </a:solidFill>
              <a:cs typeface="Calibri"/>
            </a:endParaRPr>
          </a:p>
        </p:txBody>
      </p:sp>
    </p:spTree>
    <p:extLst>
      <p:ext uri="{BB962C8B-B14F-4D97-AF65-F5344CB8AC3E}">
        <p14:creationId xmlns:p14="http://schemas.microsoft.com/office/powerpoint/2010/main" val="1810792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Windows</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r>
              <a:rPr lang="en-US" dirty="0">
                <a:solidFill>
                  <a:schemeClr val="bg2"/>
                </a:solidFill>
                <a:cs typeface="Calibri"/>
              </a:rPr>
              <a:t>Tumbling</a:t>
            </a:r>
          </a:p>
          <a:p>
            <a:endParaRPr lang="en-US" dirty="0">
              <a:solidFill>
                <a:schemeClr val="bg2"/>
              </a:solidFill>
              <a:cs typeface="Calibri"/>
            </a:endParaRPr>
          </a:p>
          <a:p>
            <a:r>
              <a:rPr lang="en-US" dirty="0">
                <a:solidFill>
                  <a:schemeClr val="bg2"/>
                </a:solidFill>
                <a:cs typeface="Calibri"/>
              </a:rPr>
              <a:t>Sliding</a:t>
            </a:r>
          </a:p>
          <a:p>
            <a:endParaRPr lang="en-US" dirty="0">
              <a:solidFill>
                <a:schemeClr val="bg2"/>
              </a:solidFill>
              <a:cs typeface="Calibri"/>
            </a:endParaRPr>
          </a:p>
          <a:p>
            <a:r>
              <a:rPr lang="en-US" dirty="0">
                <a:solidFill>
                  <a:schemeClr val="bg2"/>
                </a:solidFill>
                <a:cs typeface="Calibri"/>
              </a:rPr>
              <a:t>Session</a:t>
            </a:r>
          </a:p>
        </p:txBody>
      </p:sp>
    </p:spTree>
    <p:extLst>
      <p:ext uri="{BB962C8B-B14F-4D97-AF65-F5344CB8AC3E}">
        <p14:creationId xmlns:p14="http://schemas.microsoft.com/office/powerpoint/2010/main" val="35753057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A67C-26AD-44CE-9420-5F345EC5FF02}"/>
              </a:ext>
            </a:extLst>
          </p:cNvPr>
          <p:cNvSpPr>
            <a:spLocks noGrp="1"/>
          </p:cNvSpPr>
          <p:nvPr>
            <p:ph type="title"/>
          </p:nvPr>
        </p:nvSpPr>
        <p:spPr/>
        <p:txBody>
          <a:bodyPr/>
          <a:lstStyle/>
          <a:p>
            <a:r>
              <a:rPr lang="en-US">
                <a:solidFill>
                  <a:srgbClr val="DC8830"/>
                </a:solidFill>
                <a:cs typeface="Calibri Light"/>
              </a:rPr>
              <a:t>Tumbling</a:t>
            </a:r>
            <a:endParaRPr lang="en-US">
              <a:solidFill>
                <a:srgbClr val="DC8830"/>
              </a:solidFill>
            </a:endParaRPr>
          </a:p>
        </p:txBody>
      </p:sp>
      <p:pic>
        <p:nvPicPr>
          <p:cNvPr id="10" name="Content Placeholder 9">
            <a:extLst>
              <a:ext uri="{FF2B5EF4-FFF2-40B4-BE49-F238E27FC236}">
                <a16:creationId xmlns:a16="http://schemas.microsoft.com/office/drawing/2014/main" id="{51AAAB18-DCCC-1E44-BEA7-BAA182E0FF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4332" y="1356967"/>
            <a:ext cx="10083336" cy="4921945"/>
          </a:xfrm>
        </p:spPr>
      </p:pic>
    </p:spTree>
    <p:extLst>
      <p:ext uri="{BB962C8B-B14F-4D97-AF65-F5344CB8AC3E}">
        <p14:creationId xmlns:p14="http://schemas.microsoft.com/office/powerpoint/2010/main" val="3964456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613D-CB91-40B1-A6DA-501785915BF6}"/>
              </a:ext>
            </a:extLst>
          </p:cNvPr>
          <p:cNvSpPr>
            <a:spLocks noGrp="1"/>
          </p:cNvSpPr>
          <p:nvPr>
            <p:ph type="title"/>
          </p:nvPr>
        </p:nvSpPr>
        <p:spPr/>
        <p:txBody>
          <a:bodyPr/>
          <a:lstStyle/>
          <a:p>
            <a:r>
              <a:rPr lang="en-US">
                <a:solidFill>
                  <a:srgbClr val="DC8830"/>
                </a:solidFill>
                <a:cs typeface="Calibri Light"/>
              </a:rPr>
              <a:t>Sliding</a:t>
            </a:r>
            <a:endParaRPr lang="en-US">
              <a:solidFill>
                <a:srgbClr val="DC8830"/>
              </a:solidFill>
            </a:endParaRPr>
          </a:p>
        </p:txBody>
      </p:sp>
      <p:pic>
        <p:nvPicPr>
          <p:cNvPr id="10" name="Content Placeholder 9">
            <a:extLst>
              <a:ext uri="{FF2B5EF4-FFF2-40B4-BE49-F238E27FC236}">
                <a16:creationId xmlns:a16="http://schemas.microsoft.com/office/drawing/2014/main" id="{CBD216ED-C6AD-2740-BE2A-BAA5EDC004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8346" y="378460"/>
            <a:ext cx="6635308" cy="6205560"/>
          </a:xfrm>
        </p:spPr>
      </p:pic>
    </p:spTree>
    <p:extLst>
      <p:ext uri="{BB962C8B-B14F-4D97-AF65-F5344CB8AC3E}">
        <p14:creationId xmlns:p14="http://schemas.microsoft.com/office/powerpoint/2010/main" val="228295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a:t>
            </a:r>
            <a:endParaRPr lang="en-US">
              <a:solidFill>
                <a:srgbClr val="DC8830"/>
              </a:solidFill>
            </a:endParaRPr>
          </a:p>
        </p:txBody>
      </p:sp>
      <p:pic>
        <p:nvPicPr>
          <p:cNvPr id="6" name="Content Placeholder 5">
            <a:extLst>
              <a:ext uri="{FF2B5EF4-FFF2-40B4-BE49-F238E27FC236}">
                <a16:creationId xmlns:a16="http://schemas.microsoft.com/office/drawing/2014/main" id="{9CB7F082-C066-4F4F-AD46-C25AC8864B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876" y="1356967"/>
            <a:ext cx="8812247" cy="5092037"/>
          </a:xfrm>
        </p:spPr>
      </p:pic>
    </p:spTree>
    <p:extLst>
      <p:ext uri="{BB962C8B-B14F-4D97-AF65-F5344CB8AC3E}">
        <p14:creationId xmlns:p14="http://schemas.microsoft.com/office/powerpoint/2010/main" val="2788272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a:t>
            </a:r>
            <a:endParaRPr lang="en-US">
              <a:solidFill>
                <a:srgbClr val="DC8830"/>
              </a:solidFill>
            </a:endParaRPr>
          </a:p>
        </p:txBody>
      </p:sp>
      <p:sp>
        <p:nvSpPr>
          <p:cNvPr id="3" name="Content Placeholder 2">
            <a:extLst>
              <a:ext uri="{FF2B5EF4-FFF2-40B4-BE49-F238E27FC236}">
                <a16:creationId xmlns:a16="http://schemas.microsoft.com/office/drawing/2014/main" id="{493E99A9-51B9-4EF0-9B05-7FD4924444A1}"/>
              </a:ext>
            </a:extLst>
          </p:cNvPr>
          <p:cNvSpPr>
            <a:spLocks noGrp="1"/>
          </p:cNvSpPr>
          <p:nvPr>
            <p:ph idx="1"/>
          </p:nvPr>
        </p:nvSpPr>
        <p:spPr/>
        <p:txBody>
          <a:bodyPr/>
          <a:lstStyle/>
          <a:p>
            <a:pPr>
              <a:buClr>
                <a:srgbClr val="DC8830"/>
              </a:buClr>
            </a:pPr>
            <a:r>
              <a:rPr lang="en-US" dirty="0">
                <a:solidFill>
                  <a:schemeClr val="bg2"/>
                </a:solidFill>
              </a:rPr>
              <a:t>Limited by an inactivity gap</a:t>
            </a:r>
          </a:p>
          <a:p>
            <a:pPr>
              <a:buClr>
                <a:srgbClr val="DC8830"/>
              </a:buClr>
            </a:pPr>
            <a:endParaRPr lang="en-US" dirty="0">
              <a:solidFill>
                <a:schemeClr val="bg2"/>
              </a:solidFill>
            </a:endParaRPr>
          </a:p>
          <a:p>
            <a:pPr>
              <a:buClr>
                <a:srgbClr val="DC8830"/>
              </a:buClr>
            </a:pPr>
            <a:r>
              <a:rPr lang="en-US" dirty="0">
                <a:solidFill>
                  <a:schemeClr val="bg2"/>
                </a:solidFill>
              </a:rPr>
              <a:t>Be aware: the data you need to process might grow</a:t>
            </a:r>
          </a:p>
        </p:txBody>
      </p:sp>
    </p:spTree>
    <p:extLst>
      <p:ext uri="{BB962C8B-B14F-4D97-AF65-F5344CB8AC3E}">
        <p14:creationId xmlns:p14="http://schemas.microsoft.com/office/powerpoint/2010/main" val="36490240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lab4b</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3610244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4b: Windows &amp; </a:t>
            </a:r>
            <a:r>
              <a:rPr lang="en-US" dirty="0" err="1">
                <a:solidFill>
                  <a:srgbClr val="DC8830"/>
                </a:solidFill>
                <a:cs typeface="Calibri Light"/>
              </a:rPr>
              <a:t>Statefull</a:t>
            </a:r>
            <a:endParaRPr lang="en-US" dirty="0">
              <a:solidFill>
                <a:srgbClr val="DC8830"/>
              </a:solidFill>
            </a:endParaRPr>
          </a:p>
        </p:txBody>
      </p:sp>
      <p:sp>
        <p:nvSpPr>
          <p:cNvPr id="5" name="Content Placeholder 4">
            <a:extLst>
              <a:ext uri="{FF2B5EF4-FFF2-40B4-BE49-F238E27FC236}">
                <a16:creationId xmlns:a16="http://schemas.microsoft.com/office/drawing/2014/main" id="{BF84085D-594E-0741-AE6B-175A8CDA91CE}"/>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629510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4b: Windows &amp; </a:t>
            </a:r>
            <a:r>
              <a:rPr lang="en-US" dirty="0" err="1">
                <a:solidFill>
                  <a:srgbClr val="DC8830"/>
                </a:solidFill>
                <a:cs typeface="Calibri Light"/>
              </a:rPr>
              <a:t>Statefull</a:t>
            </a:r>
            <a:endParaRPr lang="en-US" dirty="0">
              <a:solidFill>
                <a:srgbClr val="DC8830"/>
              </a:solidFill>
            </a:endParaRPr>
          </a:p>
        </p:txBody>
      </p:sp>
      <p:sp>
        <p:nvSpPr>
          <p:cNvPr id="4" name="Content Placeholder 2">
            <a:extLst>
              <a:ext uri="{FF2B5EF4-FFF2-40B4-BE49-F238E27FC236}">
                <a16:creationId xmlns:a16="http://schemas.microsoft.com/office/drawing/2014/main" id="{BF9AA776-C6D9-6043-A4AB-35C14BD09859}"/>
              </a:ext>
            </a:extLst>
          </p:cNvPr>
          <p:cNvSpPr>
            <a:spLocks noGrp="1"/>
          </p:cNvSpPr>
          <p:nvPr>
            <p:ph idx="1"/>
          </p:nvPr>
        </p:nvSpPr>
        <p:spPr>
          <a:xfrm>
            <a:off x="415600" y="1536633"/>
            <a:ext cx="11360800" cy="4555200"/>
          </a:xfrm>
        </p:spPr>
        <p:txBody>
          <a:bodyPr vert="horz" lIns="91440" tIns="45720" rIns="91440" bIns="45720" rtlCol="0" anchor="t">
            <a:normAutofit/>
          </a:bodyPr>
          <a:lstStyle/>
          <a:p>
            <a:pPr>
              <a:lnSpc>
                <a:spcPct val="150000"/>
              </a:lnSpc>
              <a:buClr>
                <a:srgbClr val="DC8830"/>
              </a:buClr>
            </a:pPr>
            <a:r>
              <a:rPr lang="en-US" dirty="0" err="1">
                <a:solidFill>
                  <a:schemeClr val="bg2"/>
                </a:solidFill>
                <a:cs typeface="Calibri"/>
              </a:rPr>
              <a:t>GroupByKey</a:t>
            </a:r>
            <a:endParaRPr lang="en-US" dirty="0">
              <a:solidFill>
                <a:schemeClr val="bg2"/>
              </a:solidFill>
              <a:cs typeface="Calibri"/>
            </a:endParaRPr>
          </a:p>
          <a:p>
            <a:pPr lvl="1">
              <a:lnSpc>
                <a:spcPct val="100000"/>
              </a:lnSpc>
              <a:buClr>
                <a:srgbClr val="DC8830"/>
              </a:buClr>
            </a:pPr>
            <a:r>
              <a:rPr lang="en-US" dirty="0">
                <a:solidFill>
                  <a:schemeClr val="bg2"/>
                </a:solidFill>
                <a:cs typeface="Calibri"/>
              </a:rPr>
              <a:t>Use of </a:t>
            </a:r>
            <a:r>
              <a:rPr lang="en-US" dirty="0" err="1">
                <a:solidFill>
                  <a:schemeClr val="bg2"/>
                </a:solidFill>
                <a:cs typeface="Calibri"/>
              </a:rPr>
              <a:t>SerDe</a:t>
            </a:r>
            <a:r>
              <a:rPr lang="en-US" dirty="0">
                <a:solidFill>
                  <a:schemeClr val="bg2"/>
                </a:solidFill>
                <a:cs typeface="Calibri"/>
              </a:rPr>
              <a:t> (</a:t>
            </a:r>
            <a:r>
              <a:rPr lang="en-US" dirty="0" err="1">
                <a:solidFill>
                  <a:schemeClr val="bg2"/>
                </a:solidFill>
                <a:cs typeface="Calibri"/>
              </a:rPr>
              <a:t>StringSerde</a:t>
            </a:r>
            <a:r>
              <a:rPr lang="en-US" dirty="0">
                <a:solidFill>
                  <a:schemeClr val="bg2"/>
                </a:solidFill>
                <a:cs typeface="Calibri"/>
              </a:rPr>
              <a:t> and </a:t>
            </a:r>
            <a:r>
              <a:rPr lang="en-US" dirty="0" err="1">
                <a:solidFill>
                  <a:schemeClr val="bg2"/>
                </a:solidFill>
                <a:cs typeface="Calibri"/>
              </a:rPr>
              <a:t>JsonSerde</a:t>
            </a:r>
            <a:r>
              <a:rPr lang="en-US" dirty="0">
                <a:solidFill>
                  <a:schemeClr val="bg2"/>
                </a:solidFill>
                <a:cs typeface="Calibri"/>
              </a:rPr>
              <a:t>)</a:t>
            </a:r>
          </a:p>
        </p:txBody>
      </p:sp>
    </p:spTree>
    <p:extLst>
      <p:ext uri="{BB962C8B-B14F-4D97-AF65-F5344CB8AC3E}">
        <p14:creationId xmlns:p14="http://schemas.microsoft.com/office/powerpoint/2010/main" val="3168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4b: Windows</a:t>
            </a:r>
            <a:endParaRPr lang="en-US" dirty="0">
              <a:solidFill>
                <a:srgbClr val="DC8830"/>
              </a:solidFill>
            </a:endParaRPr>
          </a:p>
        </p:txBody>
      </p:sp>
      <p:sp>
        <p:nvSpPr>
          <p:cNvPr id="4" name="Content Placeholder 2">
            <a:extLst>
              <a:ext uri="{FF2B5EF4-FFF2-40B4-BE49-F238E27FC236}">
                <a16:creationId xmlns:a16="http://schemas.microsoft.com/office/drawing/2014/main" id="{BF9AA776-C6D9-6043-A4AB-35C14BD09859}"/>
              </a:ext>
            </a:extLst>
          </p:cNvPr>
          <p:cNvSpPr>
            <a:spLocks noGrp="1"/>
          </p:cNvSpPr>
          <p:nvPr>
            <p:ph idx="1"/>
          </p:nvPr>
        </p:nvSpPr>
        <p:spPr>
          <a:xfrm>
            <a:off x="415600" y="1536633"/>
            <a:ext cx="11360800" cy="4555200"/>
          </a:xfrm>
        </p:spPr>
        <p:txBody>
          <a:bodyPr vert="horz" lIns="91440" tIns="45720" rIns="91440" bIns="45720" rtlCol="0" anchor="t">
            <a:normAutofit fontScale="92500" lnSpcReduction="10000"/>
          </a:bodyPr>
          <a:lstStyle/>
          <a:p>
            <a:pPr>
              <a:lnSpc>
                <a:spcPct val="150000"/>
              </a:lnSpc>
              <a:buClr>
                <a:srgbClr val="DC8830"/>
              </a:buClr>
            </a:pPr>
            <a:r>
              <a:rPr lang="en-US" dirty="0">
                <a:solidFill>
                  <a:schemeClr val="bg2"/>
                </a:solidFill>
                <a:cs typeface="Calibri"/>
              </a:rPr>
              <a:t>Methods used</a:t>
            </a:r>
          </a:p>
          <a:p>
            <a:pPr lvl="1">
              <a:lnSpc>
                <a:spcPct val="150000"/>
              </a:lnSpc>
              <a:buClr>
                <a:srgbClr val="DC8830"/>
              </a:buClr>
            </a:pPr>
            <a:r>
              <a:rPr lang="en-US" dirty="0">
                <a:solidFill>
                  <a:schemeClr val="bg2"/>
                </a:solidFill>
                <a:cs typeface="Calibri"/>
              </a:rPr>
              <a:t>.</a:t>
            </a:r>
            <a:r>
              <a:rPr lang="en-US" dirty="0" err="1">
                <a:solidFill>
                  <a:schemeClr val="bg2"/>
                </a:solidFill>
                <a:cs typeface="Calibri"/>
              </a:rPr>
              <a:t>windowedBy</a:t>
            </a:r>
            <a:endParaRPr lang="en-US" dirty="0">
              <a:solidFill>
                <a:schemeClr val="bg2"/>
              </a:solidFill>
              <a:cs typeface="Calibri"/>
            </a:endParaRPr>
          </a:p>
          <a:p>
            <a:pPr lvl="1">
              <a:lnSpc>
                <a:spcPct val="150000"/>
              </a:lnSpc>
              <a:buClr>
                <a:srgbClr val="DC8830"/>
              </a:buClr>
            </a:pPr>
            <a:r>
              <a:rPr lang="en-US" dirty="0">
                <a:solidFill>
                  <a:schemeClr val="bg2"/>
                </a:solidFill>
                <a:cs typeface="Calibri"/>
              </a:rPr>
              <a:t>.aggregate</a:t>
            </a:r>
          </a:p>
          <a:p>
            <a:pPr lvl="2">
              <a:lnSpc>
                <a:spcPct val="100000"/>
              </a:lnSpc>
              <a:buClr>
                <a:srgbClr val="DC8830"/>
              </a:buClr>
            </a:pPr>
            <a:r>
              <a:rPr lang="en-US" dirty="0">
                <a:solidFill>
                  <a:schemeClr val="bg2"/>
                </a:solidFill>
                <a:cs typeface="Calibri"/>
              </a:rPr>
              <a:t>Use of aggregator class</a:t>
            </a:r>
          </a:p>
          <a:p>
            <a:pPr lvl="2">
              <a:lnSpc>
                <a:spcPct val="100000"/>
              </a:lnSpc>
              <a:buClr>
                <a:srgbClr val="DC8830"/>
              </a:buClr>
            </a:pPr>
            <a:r>
              <a:rPr lang="en-US" dirty="0">
                <a:solidFill>
                  <a:schemeClr val="bg2"/>
                </a:solidFill>
                <a:cs typeface="Calibri"/>
              </a:rPr>
              <a:t>Materialized with</a:t>
            </a:r>
          </a:p>
          <a:p>
            <a:pPr lvl="1">
              <a:lnSpc>
                <a:spcPct val="100000"/>
              </a:lnSpc>
              <a:buClr>
                <a:srgbClr val="DC8830"/>
              </a:buClr>
            </a:pPr>
            <a:r>
              <a:rPr lang="en-US" dirty="0">
                <a:solidFill>
                  <a:schemeClr val="bg2"/>
                </a:solidFill>
                <a:cs typeface="Calibri"/>
              </a:rPr>
              <a:t>.</a:t>
            </a:r>
            <a:r>
              <a:rPr lang="en-US" dirty="0" err="1">
                <a:solidFill>
                  <a:schemeClr val="bg2"/>
                </a:solidFill>
                <a:cs typeface="Calibri"/>
              </a:rPr>
              <a:t>mapValues</a:t>
            </a:r>
            <a:r>
              <a:rPr lang="en-US" dirty="0">
                <a:solidFill>
                  <a:schemeClr val="bg2"/>
                </a:solidFill>
                <a:cs typeface="Calibri"/>
              </a:rPr>
              <a:t>: convert records</a:t>
            </a:r>
          </a:p>
          <a:p>
            <a:pPr lvl="1">
              <a:lnSpc>
                <a:spcPct val="100000"/>
              </a:lnSpc>
              <a:buClr>
                <a:srgbClr val="DC8830"/>
              </a:buClr>
            </a:pPr>
            <a:r>
              <a:rPr lang="en-US" dirty="0">
                <a:solidFill>
                  <a:schemeClr val="bg2"/>
                </a:solidFill>
                <a:cs typeface="Calibri"/>
              </a:rPr>
              <a:t>.</a:t>
            </a:r>
            <a:r>
              <a:rPr lang="en-US" dirty="0" err="1">
                <a:solidFill>
                  <a:schemeClr val="bg2"/>
                </a:solidFill>
                <a:cs typeface="Calibri"/>
              </a:rPr>
              <a:t>toStream</a:t>
            </a:r>
            <a:r>
              <a:rPr lang="en-US" dirty="0">
                <a:solidFill>
                  <a:schemeClr val="bg2"/>
                </a:solidFill>
                <a:cs typeface="Calibri"/>
              </a:rPr>
              <a:t>: Convert </a:t>
            </a:r>
            <a:r>
              <a:rPr lang="en-US" dirty="0" err="1">
                <a:solidFill>
                  <a:schemeClr val="bg2"/>
                </a:solidFill>
                <a:cs typeface="Calibri"/>
              </a:rPr>
              <a:t>KTable</a:t>
            </a:r>
            <a:r>
              <a:rPr lang="en-US" dirty="0">
                <a:solidFill>
                  <a:schemeClr val="bg2"/>
                </a:solidFill>
                <a:cs typeface="Calibri"/>
              </a:rPr>
              <a:t> to </a:t>
            </a:r>
            <a:r>
              <a:rPr lang="en-US" dirty="0" err="1">
                <a:solidFill>
                  <a:schemeClr val="bg2"/>
                </a:solidFill>
                <a:cs typeface="Calibri"/>
              </a:rPr>
              <a:t>KStream</a:t>
            </a:r>
            <a:endParaRPr lang="en-US" dirty="0">
              <a:solidFill>
                <a:schemeClr val="bg2"/>
              </a:solidFill>
              <a:cs typeface="Calibri"/>
            </a:endParaRPr>
          </a:p>
        </p:txBody>
      </p:sp>
    </p:spTree>
    <p:extLst>
      <p:ext uri="{BB962C8B-B14F-4D97-AF65-F5344CB8AC3E}">
        <p14:creationId xmlns:p14="http://schemas.microsoft.com/office/powerpoint/2010/main" val="2687011682"/>
      </p:ext>
    </p:extLst>
  </p:cSld>
  <p:clrMapOvr>
    <a:masterClrMapping/>
  </p:clrMapOvr>
</p:sld>
</file>

<file path=ppt/theme/theme1.xml><?xml version="1.0" encoding="utf-8"?>
<a:theme xmlns:a="http://schemas.openxmlformats.org/drawingml/2006/main" name="OrdinaTheme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dinaThemed" id="{2690EDE5-6FC6-2247-9923-5669A44FB07A}" vid="{4E2608BF-71BD-A841-AF1A-4D6C5453E53E}"/>
    </a:ext>
  </a:extLst>
</a:theme>
</file>

<file path=ppt/theme/theme2.xml><?xml version="1.0" encoding="utf-8"?>
<a:theme xmlns:a="http://schemas.openxmlformats.org/drawingml/2006/main" name="C. Aangepast ontwerp">
  <a:themeElements>
    <a:clrScheme name="Kanto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 Ordina Nieuw 4-2016 Office-thema">
  <a:themeElements>
    <a:clrScheme name="ORDINA 1">
      <a:dk1>
        <a:srgbClr val="000000"/>
      </a:dk1>
      <a:lt1>
        <a:srgbClr val="FFFFFF"/>
      </a:lt1>
      <a:dk2>
        <a:srgbClr val="EA8408"/>
      </a:dk2>
      <a:lt2>
        <a:srgbClr val="FFFFFF"/>
      </a:lt2>
      <a:accent1>
        <a:srgbClr val="EA8408"/>
      </a:accent1>
      <a:accent2>
        <a:srgbClr val="585858"/>
      </a:accent2>
      <a:accent3>
        <a:srgbClr val="000000"/>
      </a:accent3>
      <a:accent4>
        <a:srgbClr val="999999"/>
      </a:accent4>
      <a:accent5>
        <a:srgbClr val="E7E7E7"/>
      </a:accent5>
      <a:accent6>
        <a:srgbClr val="FEB65B"/>
      </a:accent6>
      <a:hlink>
        <a:srgbClr val="EA8408"/>
      </a:hlink>
      <a:folHlink>
        <a:srgbClr val="9999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 Tussen pagina">
  <a:themeElements>
    <a:clrScheme name="ORDINA 1">
      <a:dk1>
        <a:srgbClr val="000000"/>
      </a:dk1>
      <a:lt1>
        <a:srgbClr val="FFFFFF"/>
      </a:lt1>
      <a:dk2>
        <a:srgbClr val="EA8408"/>
      </a:dk2>
      <a:lt2>
        <a:srgbClr val="FFFFFF"/>
      </a:lt2>
      <a:accent1>
        <a:srgbClr val="EA8408"/>
      </a:accent1>
      <a:accent2>
        <a:srgbClr val="585858"/>
      </a:accent2>
      <a:accent3>
        <a:srgbClr val="000000"/>
      </a:accent3>
      <a:accent4>
        <a:srgbClr val="999999"/>
      </a:accent4>
      <a:accent5>
        <a:srgbClr val="E7E7E7"/>
      </a:accent5>
      <a:accent6>
        <a:srgbClr val="FEB65B"/>
      </a:accent6>
      <a:hlink>
        <a:srgbClr val="EA8408"/>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OrdinaThemed</Template>
  <TotalTime>12980</TotalTime>
  <Words>3750</Words>
  <Application>Microsoft Macintosh PowerPoint</Application>
  <PresentationFormat>Widescreen</PresentationFormat>
  <Paragraphs>808</Paragraphs>
  <Slides>129</Slides>
  <Notes>98</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129</vt:i4>
      </vt:variant>
    </vt:vector>
  </HeadingPairs>
  <TitlesOfParts>
    <vt:vector size="137" baseType="lpstr">
      <vt:lpstr>Arial</vt:lpstr>
      <vt:lpstr>Calibri</vt:lpstr>
      <vt:lpstr>Calibri Regular</vt:lpstr>
      <vt:lpstr>Noto Sans Symbols</vt:lpstr>
      <vt:lpstr>OrdinaThemed</vt:lpstr>
      <vt:lpstr>C. Aangepast ontwerp</vt:lpstr>
      <vt:lpstr>A. Ordina Nieuw 4-2016 Office-thema</vt:lpstr>
      <vt:lpstr>B. Tussen pagina</vt:lpstr>
      <vt:lpstr>PowerPoint Presentation</vt:lpstr>
      <vt:lpstr>Who am I </vt:lpstr>
      <vt:lpstr>Brought to you by</vt:lpstr>
      <vt:lpstr>PowerPoint Presentation</vt:lpstr>
      <vt:lpstr>What is Kafka</vt:lpstr>
      <vt:lpstr>History</vt:lpstr>
      <vt:lpstr>Some terms</vt:lpstr>
      <vt:lpstr>Brokers</vt:lpstr>
      <vt:lpstr>Brokers</vt:lpstr>
      <vt:lpstr>Controller</vt:lpstr>
      <vt:lpstr>Zookeeper</vt:lpstr>
      <vt:lpstr>Topics</vt:lpstr>
      <vt:lpstr>Topics</vt:lpstr>
      <vt:lpstr>Partition</vt:lpstr>
      <vt:lpstr>Partition - rebalancing</vt:lpstr>
      <vt:lpstr>Replication</vt:lpstr>
      <vt:lpstr>Replication</vt:lpstr>
      <vt:lpstr>Replication: ISR</vt:lpstr>
      <vt:lpstr>Replication: all die</vt:lpstr>
      <vt:lpstr>Replication: acknowledgement</vt:lpstr>
      <vt:lpstr>Producer</vt:lpstr>
      <vt:lpstr>Message</vt:lpstr>
      <vt:lpstr>Log Compaction</vt:lpstr>
      <vt:lpstr>Log Compaction</vt:lpstr>
      <vt:lpstr>Log Compaction: Side Note</vt:lpstr>
      <vt:lpstr>Consumers</vt:lpstr>
      <vt:lpstr>Consumer: offset</vt:lpstr>
      <vt:lpstr>Consumer Group</vt:lpstr>
      <vt:lpstr>Not Enough Partitions!!!</vt:lpstr>
      <vt:lpstr>Not Enough Partitions!!!</vt:lpstr>
      <vt:lpstr>Consumers: Need Brains</vt:lpstr>
      <vt:lpstr>Consumers: Need Brains in order to</vt:lpstr>
      <vt:lpstr>Kafka: Disadvantages vs MQ</vt:lpstr>
      <vt:lpstr>Kafka: Advantages vs MQ</vt:lpstr>
      <vt:lpstr>Kafka: Advantages vs MQ</vt:lpstr>
      <vt:lpstr>Kafka</vt:lpstr>
      <vt:lpstr>Kafka</vt:lpstr>
      <vt:lpstr>Kafka: Connector</vt:lpstr>
      <vt:lpstr>Kafka: Connector – Source</vt:lpstr>
      <vt:lpstr>Kafka: Connector – Sink</vt:lpstr>
      <vt:lpstr>Exactly Once</vt:lpstr>
      <vt:lpstr>Exactly Once: Transactions</vt:lpstr>
      <vt:lpstr>Exactly Once: External System</vt:lpstr>
      <vt:lpstr>Exactly Once: Partition Keys</vt:lpstr>
      <vt:lpstr>Setup Environment</vt:lpstr>
      <vt:lpstr>Setup Environment</vt:lpstr>
      <vt:lpstr>Lab 1</vt:lpstr>
      <vt:lpstr>Lab 1</vt:lpstr>
      <vt:lpstr>Practical: lab1</vt:lpstr>
      <vt:lpstr>Practical: lab1</vt:lpstr>
      <vt:lpstr>Consumer Groups</vt:lpstr>
      <vt:lpstr>Kafka and Java</vt:lpstr>
      <vt:lpstr>What</vt:lpstr>
      <vt:lpstr>What</vt:lpstr>
      <vt:lpstr>What: Event</vt:lpstr>
      <vt:lpstr>What: Streaming</vt:lpstr>
      <vt:lpstr>Why</vt:lpstr>
      <vt:lpstr>The Data</vt:lpstr>
      <vt:lpstr>The Data</vt:lpstr>
      <vt:lpstr>The Data</vt:lpstr>
      <vt:lpstr>The Data</vt:lpstr>
      <vt:lpstr>The Data</vt:lpstr>
      <vt:lpstr>The Data</vt:lpstr>
      <vt:lpstr>The Data</vt:lpstr>
      <vt:lpstr>The Data: Some Lessons</vt:lpstr>
      <vt:lpstr>How</vt:lpstr>
      <vt:lpstr>How</vt:lpstr>
      <vt:lpstr>Practical: lab2</vt:lpstr>
      <vt:lpstr>Lab 2: Send events to Kafka - Imperative</vt:lpstr>
      <vt:lpstr>Lab 2: Send events to Kafka</vt:lpstr>
      <vt:lpstr>Practical: lab3</vt:lpstr>
      <vt:lpstr>Lab 3: Intake of data from Kafka</vt:lpstr>
      <vt:lpstr>Native streaming: KStream</vt:lpstr>
      <vt:lpstr>Native streaming: KTable</vt:lpstr>
      <vt:lpstr>Native streaming operations: toStream</vt:lpstr>
      <vt:lpstr>Native streaming operations: Stateless</vt:lpstr>
      <vt:lpstr>Native streaming operations: filter</vt:lpstr>
      <vt:lpstr>Native streaming operations: map</vt:lpstr>
      <vt:lpstr>Native streaming operations: flatMap</vt:lpstr>
      <vt:lpstr>Native streaming operations: peek</vt:lpstr>
      <vt:lpstr>Native streaming operations: forEach</vt:lpstr>
      <vt:lpstr>Native streaming operations: Stateless</vt:lpstr>
      <vt:lpstr>Practical: lab4a</vt:lpstr>
      <vt:lpstr>Lab 4a: Stateless</vt:lpstr>
      <vt:lpstr>Native streaming operations: stateful</vt:lpstr>
      <vt:lpstr>Native streaming operations: count</vt:lpstr>
      <vt:lpstr>Native streaming operations: joining</vt:lpstr>
      <vt:lpstr>Native streaming operations: groupByKey</vt:lpstr>
      <vt:lpstr>Native streaming operations: aggregations</vt:lpstr>
      <vt:lpstr>Native streaming operations: stateful</vt:lpstr>
      <vt:lpstr>Windows</vt:lpstr>
      <vt:lpstr>Tumbling</vt:lpstr>
      <vt:lpstr>Sliding</vt:lpstr>
      <vt:lpstr>Session windows</vt:lpstr>
      <vt:lpstr>Session windows</vt:lpstr>
      <vt:lpstr>Practical: lab4b</vt:lpstr>
      <vt:lpstr>Lab 4b: Windows &amp; Statefull</vt:lpstr>
      <vt:lpstr>Lab 4b: Windows &amp; Statefull</vt:lpstr>
      <vt:lpstr>Lab 4b: Windows</vt:lpstr>
      <vt:lpstr>Monitoring</vt:lpstr>
      <vt:lpstr>Monitoring: Broker</vt:lpstr>
      <vt:lpstr>Monitoring: Consumer</vt:lpstr>
      <vt:lpstr>Monitoring: Producer</vt:lpstr>
      <vt:lpstr>Monitoring: Zookeeper</vt:lpstr>
      <vt:lpstr>Kafka Properties – great source</vt:lpstr>
      <vt:lpstr>Schema Registry</vt:lpstr>
      <vt:lpstr>Schema Registry</vt:lpstr>
      <vt:lpstr>Testing</vt:lpstr>
      <vt:lpstr>Testing: Spring Kafka</vt:lpstr>
      <vt:lpstr>Testing: Spring Kafka</vt:lpstr>
      <vt:lpstr>Testing: Test Containers</vt:lpstr>
      <vt:lpstr>Testing: Docker</vt:lpstr>
      <vt:lpstr>Testing</vt:lpstr>
      <vt:lpstr>Kafka Operators</vt:lpstr>
      <vt:lpstr>Kafka Operators: Topic Operator</vt:lpstr>
      <vt:lpstr>Security</vt:lpstr>
      <vt:lpstr>Kafka vs Native Cloud solutions</vt:lpstr>
      <vt:lpstr>Kafka vs Confluent Cloud</vt:lpstr>
      <vt:lpstr>Kafka vs AWS Kinesis</vt:lpstr>
      <vt:lpstr>Kafka vs Azure Event Hubs </vt:lpstr>
      <vt:lpstr>Kafka vs GCP Pub Sub Lite</vt:lpstr>
      <vt:lpstr>Using Kafka: just as important</vt:lpstr>
      <vt:lpstr>Using Kafka: just as important</vt:lpstr>
      <vt:lpstr>Hints and Tips</vt:lpstr>
      <vt:lpstr>Hints and Tips</vt:lpstr>
      <vt:lpstr>Session windows: Traffic Congestion</vt:lpstr>
      <vt:lpstr>Session windows: Traffic Congestion</vt:lpstr>
      <vt:lpstr>Session windows: Traffic Congestion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Van den Bulck, Tom</cp:lastModifiedBy>
  <cp:revision>83</cp:revision>
  <cp:lastPrinted>2019-03-21T10:30:52Z</cp:lastPrinted>
  <dcterms:created xsi:type="dcterms:W3CDTF">2013-07-15T20:26:40Z</dcterms:created>
  <dcterms:modified xsi:type="dcterms:W3CDTF">2021-04-14T20:28:15Z</dcterms:modified>
</cp:coreProperties>
</file>